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handoutMasterIdLst>
    <p:handoutMasterId r:id="rId17"/>
  </p:handoutMasterIdLst>
  <p:sldIdLst>
    <p:sldId id="326" r:id="rId5"/>
    <p:sldId id="257" r:id="rId6"/>
    <p:sldId id="333" r:id="rId7"/>
    <p:sldId id="332" r:id="rId8"/>
    <p:sldId id="319" r:id="rId9"/>
    <p:sldId id="323" r:id="rId10"/>
    <p:sldId id="321" r:id="rId11"/>
    <p:sldId id="324" r:id="rId12"/>
    <p:sldId id="301" r:id="rId13"/>
    <p:sldId id="330" r:id="rId14"/>
    <p:sldId id="28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7513" autoAdjust="0"/>
  </p:normalViewPr>
  <p:slideViewPr>
    <p:cSldViewPr>
      <p:cViewPr varScale="1">
        <p:scale>
          <a:sx n="102" d="100"/>
          <a:sy n="102" d="100"/>
        </p:scale>
        <p:origin x="1866" y="114"/>
      </p:cViewPr>
      <p:guideLst>
        <p:guide orient="horz" pos="2160"/>
        <p:guide pos="2880"/>
      </p:guideLst>
    </p:cSldViewPr>
  </p:slideViewPr>
  <p:outlineViewPr>
    <p:cViewPr>
      <p:scale>
        <a:sx n="33" d="100"/>
        <a:sy n="33" d="100"/>
      </p:scale>
      <p:origin x="6" y="1584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9" d="100"/>
          <a:sy n="69" d="100"/>
        </p:scale>
        <p:origin x="-2838" y="-10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Davies" userId="4b43b0b2-97ce-4f20-bcc3-bf5b84ea823a" providerId="ADAL" clId="{D22BAFB8-7646-4639-A3EB-971297BB9E5D}"/>
    <pc:docChg chg="modSld">
      <pc:chgData name="Lisa Davies" userId="4b43b0b2-97ce-4f20-bcc3-bf5b84ea823a" providerId="ADAL" clId="{D22BAFB8-7646-4639-A3EB-971297BB9E5D}" dt="2024-03-26T15:32:53.318" v="3" actId="20577"/>
      <pc:docMkLst>
        <pc:docMk/>
      </pc:docMkLst>
      <pc:sldChg chg="modSp mod">
        <pc:chgData name="Lisa Davies" userId="4b43b0b2-97ce-4f20-bcc3-bf5b84ea823a" providerId="ADAL" clId="{D22BAFB8-7646-4639-A3EB-971297BB9E5D}" dt="2024-03-26T15:32:53.318" v="3" actId="20577"/>
        <pc:sldMkLst>
          <pc:docMk/>
          <pc:sldMk cId="4265676588" sldId="333"/>
        </pc:sldMkLst>
        <pc:spChg chg="mod">
          <ac:chgData name="Lisa Davies" userId="4b43b0b2-97ce-4f20-bcc3-bf5b84ea823a" providerId="ADAL" clId="{D22BAFB8-7646-4639-A3EB-971297BB9E5D}" dt="2024-03-26T15:32:53.318" v="3" actId="20577"/>
          <ac:spMkLst>
            <pc:docMk/>
            <pc:sldMk cId="4265676588" sldId="333"/>
            <ac:spMk id="6" creationId="{00000000-0000-0000-0000-000000000000}"/>
          </ac:spMkLst>
        </pc:spChg>
      </pc:sldChg>
    </pc:docChg>
  </pc:docChgLst>
  <pc:docChgLst>
    <pc:chgData name="Nellie Rahman" userId="S::nrahman@theaccesspoint.ca::04e15a96-bbf0-4c9c-80a1-f23a7fb5b85b" providerId="AD" clId="Web-{895ACF1E-3CAD-4F96-A811-57D234294E76}"/>
    <pc:docChg chg="modSld">
      <pc:chgData name="Nellie Rahman" userId="S::nrahman@theaccesspoint.ca::04e15a96-bbf0-4c9c-80a1-f23a7fb5b85b" providerId="AD" clId="Web-{895ACF1E-3CAD-4F96-A811-57D234294E76}" dt="2023-08-09T17:41:59.852" v="21" actId="20577"/>
      <pc:docMkLst>
        <pc:docMk/>
      </pc:docMkLst>
      <pc:sldChg chg="modSp">
        <pc:chgData name="Nellie Rahman" userId="S::nrahman@theaccesspoint.ca::04e15a96-bbf0-4c9c-80a1-f23a7fb5b85b" providerId="AD" clId="Web-{895ACF1E-3CAD-4F96-A811-57D234294E76}" dt="2023-08-09T17:40:10.272" v="4" actId="20577"/>
        <pc:sldMkLst>
          <pc:docMk/>
          <pc:sldMk cId="0" sldId="286"/>
        </pc:sldMkLst>
        <pc:spChg chg="mod">
          <ac:chgData name="Nellie Rahman" userId="S::nrahman@theaccesspoint.ca::04e15a96-bbf0-4c9c-80a1-f23a7fb5b85b" providerId="AD" clId="Web-{895ACF1E-3CAD-4F96-A811-57D234294E76}" dt="2023-08-09T17:40:10.272" v="4" actId="20577"/>
          <ac:spMkLst>
            <pc:docMk/>
            <pc:sldMk cId="0" sldId="286"/>
            <ac:spMk id="3" creationId="{00000000-0000-0000-0000-000000000000}"/>
          </ac:spMkLst>
        </pc:spChg>
      </pc:sldChg>
      <pc:sldChg chg="modSp">
        <pc:chgData name="Nellie Rahman" userId="S::nrahman@theaccesspoint.ca::04e15a96-bbf0-4c9c-80a1-f23a7fb5b85b" providerId="AD" clId="Web-{895ACF1E-3CAD-4F96-A811-57D234294E76}" dt="2023-08-09T17:41:59.852" v="21" actId="20577"/>
        <pc:sldMkLst>
          <pc:docMk/>
          <pc:sldMk cId="3553593549" sldId="326"/>
        </pc:sldMkLst>
        <pc:spChg chg="mod">
          <ac:chgData name="Nellie Rahman" userId="S::nrahman@theaccesspoint.ca::04e15a96-bbf0-4c9c-80a1-f23a7fb5b85b" providerId="AD" clId="Web-{895ACF1E-3CAD-4F96-A811-57D234294E76}" dt="2023-08-09T17:41:59.852" v="21" actId="20577"/>
          <ac:spMkLst>
            <pc:docMk/>
            <pc:sldMk cId="3553593549" sldId="326"/>
            <ac:spMk id="6" creationId="{00000000-0000-0000-0000-000000000000}"/>
          </ac:spMkLst>
        </pc:spChg>
      </pc:sldChg>
    </pc:docChg>
  </pc:docChgLst>
  <pc:docChgLst>
    <pc:chgData name="Lisa Davies" userId="4b43b0b2-97ce-4f20-bcc3-bf5b84ea823a" providerId="ADAL" clId="{221D3A84-ECF6-4CFD-8B02-CB9331C163AD}"/>
    <pc:docChg chg="modSld">
      <pc:chgData name="Lisa Davies" userId="4b43b0b2-97ce-4f20-bcc3-bf5b84ea823a" providerId="ADAL" clId="{221D3A84-ECF6-4CFD-8B02-CB9331C163AD}" dt="2023-06-26T19:57:26.327" v="46" actId="20577"/>
      <pc:docMkLst>
        <pc:docMk/>
      </pc:docMkLst>
      <pc:sldChg chg="modSp mod">
        <pc:chgData name="Lisa Davies" userId="4b43b0b2-97ce-4f20-bcc3-bf5b84ea823a" providerId="ADAL" clId="{221D3A84-ECF6-4CFD-8B02-CB9331C163AD}" dt="2023-06-26T19:56:51.828" v="6" actId="20577"/>
        <pc:sldMkLst>
          <pc:docMk/>
          <pc:sldMk cId="2860968422" sldId="321"/>
        </pc:sldMkLst>
        <pc:spChg chg="mod">
          <ac:chgData name="Lisa Davies" userId="4b43b0b2-97ce-4f20-bcc3-bf5b84ea823a" providerId="ADAL" clId="{221D3A84-ECF6-4CFD-8B02-CB9331C163AD}" dt="2023-06-26T19:56:51.828" v="6" actId="20577"/>
          <ac:spMkLst>
            <pc:docMk/>
            <pc:sldMk cId="2860968422" sldId="321"/>
            <ac:spMk id="6" creationId="{00000000-0000-0000-0000-000000000000}"/>
          </ac:spMkLst>
        </pc:spChg>
      </pc:sldChg>
      <pc:sldChg chg="modSp mod">
        <pc:chgData name="Lisa Davies" userId="4b43b0b2-97ce-4f20-bcc3-bf5b84ea823a" providerId="ADAL" clId="{221D3A84-ECF6-4CFD-8B02-CB9331C163AD}" dt="2023-06-26T19:57:26.327" v="46" actId="20577"/>
        <pc:sldMkLst>
          <pc:docMk/>
          <pc:sldMk cId="19028929" sldId="324"/>
        </pc:sldMkLst>
        <pc:spChg chg="mod">
          <ac:chgData name="Lisa Davies" userId="4b43b0b2-97ce-4f20-bcc3-bf5b84ea823a" providerId="ADAL" clId="{221D3A84-ECF6-4CFD-8B02-CB9331C163AD}" dt="2023-06-26T19:57:26.327" v="46" actId="20577"/>
          <ac:spMkLst>
            <pc:docMk/>
            <pc:sldMk cId="19028929" sldId="324"/>
            <ac:spMk id="3" creationId="{00000000-0000-0000-0000-000000000000}"/>
          </ac:spMkLst>
        </pc:spChg>
      </pc:sldChg>
    </pc:docChg>
  </pc:docChgLst>
  <pc:docChgLst>
    <pc:chgData name="Nellie Rahman" userId="04e15a96-bbf0-4c9c-80a1-f23a7fb5b85b" providerId="ADAL" clId="{C80DA50A-BD84-4F3B-A881-A135FBCD0917}"/>
    <pc:docChg chg="modSld">
      <pc:chgData name="Nellie Rahman" userId="04e15a96-bbf0-4c9c-80a1-f23a7fb5b85b" providerId="ADAL" clId="{C80DA50A-BD84-4F3B-A881-A135FBCD0917}" dt="2023-05-24T19:53:18.557" v="1" actId="20577"/>
      <pc:docMkLst>
        <pc:docMk/>
      </pc:docMkLst>
      <pc:sldChg chg="modSp mod">
        <pc:chgData name="Nellie Rahman" userId="04e15a96-bbf0-4c9c-80a1-f23a7fb5b85b" providerId="ADAL" clId="{C80DA50A-BD84-4F3B-A881-A135FBCD0917}" dt="2023-05-24T19:53:18.557" v="1" actId="20577"/>
        <pc:sldMkLst>
          <pc:docMk/>
          <pc:sldMk cId="0" sldId="286"/>
        </pc:sldMkLst>
        <pc:spChg chg="mod">
          <ac:chgData name="Nellie Rahman" userId="04e15a96-bbf0-4c9c-80a1-f23a7fb5b85b" providerId="ADAL" clId="{C80DA50A-BD84-4F3B-A881-A135FBCD0917}" dt="2023-05-24T19:53:18.557" v="1" actId="20577"/>
          <ac:spMkLst>
            <pc:docMk/>
            <pc:sldMk cId="0" sldId="28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F7E168D-148A-4B57-A090-D232C46621F2}" type="datetimeFigureOut">
              <a:rPr lang="en-CA" smtClean="0"/>
              <a:pPr/>
              <a:t>2024-03-26</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03DF1DB-98DD-44AC-BAAF-BAC3B0158104}" type="slidenum">
              <a:rPr lang="en-CA" smtClean="0"/>
              <a:pPr/>
              <a:t>‹#›</a:t>
            </a:fld>
            <a:endParaRPr lang="en-CA"/>
          </a:p>
        </p:txBody>
      </p:sp>
    </p:spTree>
    <p:extLst>
      <p:ext uri="{BB962C8B-B14F-4D97-AF65-F5344CB8AC3E}">
        <p14:creationId xmlns:p14="http://schemas.microsoft.com/office/powerpoint/2010/main" val="147650862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372506A-2453-4902-BA25-41C2C348A3F5}" type="datetimeFigureOut">
              <a:rPr lang="en-CA" smtClean="0"/>
              <a:pPr/>
              <a:t>2024-03-26</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2823FB9-23DE-4AB6-B686-021051425A24}" type="slidenum">
              <a:rPr lang="en-CA" smtClean="0"/>
              <a:pPr/>
              <a:t>‹#›</a:t>
            </a:fld>
            <a:endParaRPr lang="en-CA"/>
          </a:p>
        </p:txBody>
      </p:sp>
    </p:spTree>
    <p:extLst>
      <p:ext uri="{BB962C8B-B14F-4D97-AF65-F5344CB8AC3E}">
        <p14:creationId xmlns:p14="http://schemas.microsoft.com/office/powerpoint/2010/main" val="34667631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5" name="Header Placeholder 4"/>
          <p:cNvSpPr>
            <a:spLocks noGrp="1"/>
          </p:cNvSpPr>
          <p:nvPr>
            <p:ph type="hdr" sz="quarter" idx="10"/>
          </p:nvPr>
        </p:nvSpPr>
        <p:spPr/>
        <p:txBody>
          <a:bodyPr/>
          <a:lstStyle/>
          <a:p>
            <a:endParaRPr lang="en-CA"/>
          </a:p>
        </p:txBody>
      </p:sp>
    </p:spTree>
    <p:extLst>
      <p:ext uri="{BB962C8B-B14F-4D97-AF65-F5344CB8AC3E}">
        <p14:creationId xmlns:p14="http://schemas.microsoft.com/office/powerpoint/2010/main" val="270862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endParaRPr lang="en-CA"/>
          </a:p>
        </p:txBody>
      </p:sp>
    </p:spTree>
    <p:extLst>
      <p:ext uri="{BB962C8B-B14F-4D97-AF65-F5344CB8AC3E}">
        <p14:creationId xmlns:p14="http://schemas.microsoft.com/office/powerpoint/2010/main" val="3619402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9415" indent="-349415" defTabSz="931774">
              <a:lnSpc>
                <a:spcPct val="90000"/>
              </a:lnSpc>
              <a:spcBef>
                <a:spcPct val="20000"/>
              </a:spcBef>
              <a:buFontTx/>
              <a:buChar char="-"/>
              <a:defRPr/>
            </a:pPr>
            <a:endParaRPr lang="en-US" sz="2900" dirty="0"/>
          </a:p>
        </p:txBody>
      </p:sp>
      <p:sp>
        <p:nvSpPr>
          <p:cNvPr id="5" name="Header Placeholder 4"/>
          <p:cNvSpPr>
            <a:spLocks noGrp="1"/>
          </p:cNvSpPr>
          <p:nvPr>
            <p:ph type="hdr" sz="quarter" idx="10"/>
          </p:nvPr>
        </p:nvSpPr>
        <p:spPr/>
        <p:txBody>
          <a:bodyPr/>
          <a:lstStyle/>
          <a:p>
            <a:endParaRPr lang="en-CA"/>
          </a:p>
        </p:txBody>
      </p:sp>
    </p:spTree>
    <p:extLst>
      <p:ext uri="{BB962C8B-B14F-4D97-AF65-F5344CB8AC3E}">
        <p14:creationId xmlns:p14="http://schemas.microsoft.com/office/powerpoint/2010/main" val="1500691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5" name="Header Placeholder 4"/>
          <p:cNvSpPr>
            <a:spLocks noGrp="1"/>
          </p:cNvSpPr>
          <p:nvPr>
            <p:ph type="hdr" sz="quarter" idx="10"/>
          </p:nvPr>
        </p:nvSpPr>
        <p:spPr/>
        <p:txBody>
          <a:bodyPr/>
          <a:lstStyle/>
          <a:p>
            <a:endParaRPr lang="en-CA"/>
          </a:p>
        </p:txBody>
      </p:sp>
    </p:spTree>
    <p:extLst>
      <p:ext uri="{BB962C8B-B14F-4D97-AF65-F5344CB8AC3E}">
        <p14:creationId xmlns:p14="http://schemas.microsoft.com/office/powerpoint/2010/main" val="4264940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847ACEF1-9813-49E7-9642-89BD2B5F203F}" type="datetime1">
              <a:rPr lang="en-CA" smtClean="0"/>
              <a:t>2024-03-26</a:t>
            </a:fld>
            <a:endParaRPr lang="en-CA"/>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64C5B1A2-CD17-493C-BE39-393B86158D6F}" type="slidenum">
              <a:rPr lang="en-CA" smtClean="0"/>
              <a:pPr/>
              <a:t>‹#›</a:t>
            </a:fld>
            <a:endParaRPr lang="en-CA"/>
          </a:p>
        </p:txBody>
      </p:sp>
      <p:sp>
        <p:nvSpPr>
          <p:cNvPr id="15" name="Footer Placeholder 14"/>
          <p:cNvSpPr>
            <a:spLocks noGrp="1"/>
          </p:cNvSpPr>
          <p:nvPr>
            <p:ph type="ftr" sz="quarter" idx="12"/>
          </p:nvPr>
        </p:nvSpPr>
        <p:spPr>
          <a:xfrm>
            <a:off x="3581400" y="6296248"/>
            <a:ext cx="2820987" cy="152400"/>
          </a:xfrm>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AA49A35D-DF45-4E48-A26F-5867B60094EE}" type="datetime1">
              <a:rPr lang="en-CA" smtClean="0"/>
              <a:t>2024-03-26</a:t>
            </a:fld>
            <a:endParaRPr lang="en-CA"/>
          </a:p>
        </p:txBody>
      </p:sp>
      <p:sp>
        <p:nvSpPr>
          <p:cNvPr id="14" name="Slide Number Placeholder 13"/>
          <p:cNvSpPr>
            <a:spLocks noGrp="1"/>
          </p:cNvSpPr>
          <p:nvPr>
            <p:ph type="sldNum" sz="quarter" idx="11"/>
          </p:nvPr>
        </p:nvSpPr>
        <p:spPr/>
        <p:txBody>
          <a:bodyPr/>
          <a:lstStyle/>
          <a:p>
            <a:fld id="{64C5B1A2-CD17-493C-BE39-393B86158D6F}" type="slidenum">
              <a:rPr lang="en-CA" smtClean="0"/>
              <a:pPr/>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fld id="{1F1AB75D-114D-408A-A5D5-B9421E7915C8}" type="datetime1">
              <a:rPr lang="en-CA" smtClean="0"/>
              <a:t>2024-03-26</a:t>
            </a:fld>
            <a:endParaRPr lang="en-CA"/>
          </a:p>
        </p:txBody>
      </p:sp>
      <p:sp>
        <p:nvSpPr>
          <p:cNvPr id="14" name="Slide Number Placeholder 13"/>
          <p:cNvSpPr>
            <a:spLocks noGrp="1"/>
          </p:cNvSpPr>
          <p:nvPr>
            <p:ph type="sldNum" sz="quarter" idx="11"/>
          </p:nvPr>
        </p:nvSpPr>
        <p:spPr/>
        <p:txBody>
          <a:bodyPr/>
          <a:lstStyle/>
          <a:p>
            <a:fld id="{64C5B1A2-CD17-493C-BE39-393B86158D6F}" type="slidenum">
              <a:rPr lang="en-CA" smtClean="0"/>
              <a:pPr/>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0"/>
          </p:nvPr>
        </p:nvSpPr>
        <p:spPr/>
        <p:txBody>
          <a:bodyPr/>
          <a:lstStyle/>
          <a:p>
            <a:fld id="{4759A1BE-75D6-44E8-A6C8-4233D76999ED}" type="datetime1">
              <a:rPr lang="en-CA" smtClean="0"/>
              <a:t>2024-03-26</a:t>
            </a:fld>
            <a:endParaRPr lang="en-CA"/>
          </a:p>
        </p:txBody>
      </p:sp>
      <p:sp>
        <p:nvSpPr>
          <p:cNvPr id="11" name="Slide Number Placeholder 10"/>
          <p:cNvSpPr>
            <a:spLocks noGrp="1"/>
          </p:cNvSpPr>
          <p:nvPr>
            <p:ph type="sldNum" sz="quarter" idx="11"/>
          </p:nvPr>
        </p:nvSpPr>
        <p:spPr/>
        <p:txBody>
          <a:bodyPr/>
          <a:lstStyle/>
          <a:p>
            <a:fld id="{64C5B1A2-CD17-493C-BE39-393B86158D6F}" type="slidenum">
              <a:rPr lang="en-CA" smtClean="0"/>
              <a:pPr/>
              <a:t>‹#›</a:t>
            </a:fld>
            <a:endParaRPr lang="en-CA"/>
          </a:p>
        </p:txBody>
      </p:sp>
      <p:sp>
        <p:nvSpPr>
          <p:cNvPr id="12" name="Footer Placeholder 11"/>
          <p:cNvSpPr>
            <a:spLocks noGrp="1"/>
          </p:cNvSpPr>
          <p:nvPr>
            <p:ph type="ftr" sz="quarter" idx="12"/>
          </p:nvPr>
        </p:nvSpPr>
        <p:spPr/>
        <p:txBody>
          <a:bodyPr/>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98681594-432D-4DD0-AEF1-92242B8BAA4C}" type="datetime1">
              <a:rPr lang="en-CA" smtClean="0"/>
              <a:t>2024-03-26</a:t>
            </a:fld>
            <a:endParaRPr lang="en-CA"/>
          </a:p>
        </p:txBody>
      </p:sp>
      <p:sp>
        <p:nvSpPr>
          <p:cNvPr id="13" name="Slide Number Placeholder 12"/>
          <p:cNvSpPr>
            <a:spLocks noGrp="1"/>
          </p:cNvSpPr>
          <p:nvPr>
            <p:ph type="sldNum" sz="quarter" idx="11"/>
          </p:nvPr>
        </p:nvSpPr>
        <p:spPr>
          <a:xfrm>
            <a:off x="4116388" y="6400800"/>
            <a:ext cx="533400" cy="152400"/>
          </a:xfrm>
        </p:spPr>
        <p:txBody>
          <a:bodyPr/>
          <a:lstStyle/>
          <a:p>
            <a:fld id="{64C5B1A2-CD17-493C-BE39-393B86158D6F}" type="slidenum">
              <a:rPr lang="en-CA" smtClean="0"/>
              <a:pPr/>
              <a:t>‹#›</a:t>
            </a:fld>
            <a:endParaRPr lang="en-CA"/>
          </a:p>
        </p:txBody>
      </p:sp>
      <p:sp>
        <p:nvSpPr>
          <p:cNvPr id="14" name="Footer Placeholder 13"/>
          <p:cNvSpPr>
            <a:spLocks noGrp="1"/>
          </p:cNvSpPr>
          <p:nvPr>
            <p:ph type="ftr" sz="quarter" idx="12"/>
          </p:nvPr>
        </p:nvSpPr>
        <p:spPr>
          <a:xfrm>
            <a:off x="838200" y="6296248"/>
            <a:ext cx="2820987" cy="152400"/>
          </a:xfrm>
        </p:spPr>
        <p:txBody>
          <a:bodyPr/>
          <a:lstStyle/>
          <a:p>
            <a:endParaRPr lang="en-CA"/>
          </a:p>
        </p:txBody>
      </p:sp>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9" name="Date Placeholder 8"/>
          <p:cNvSpPr>
            <a:spLocks noGrp="1"/>
          </p:cNvSpPr>
          <p:nvPr>
            <p:ph type="dt" sz="half" idx="10"/>
          </p:nvPr>
        </p:nvSpPr>
        <p:spPr/>
        <p:txBody>
          <a:bodyPr/>
          <a:lstStyle/>
          <a:p>
            <a:fld id="{8CAC5DC1-98E6-4127-B42E-17DE628BF2AD}" type="datetime1">
              <a:rPr lang="en-CA" smtClean="0"/>
              <a:t>2024-03-26</a:t>
            </a:fld>
            <a:endParaRPr lang="en-CA"/>
          </a:p>
        </p:txBody>
      </p:sp>
      <p:sp>
        <p:nvSpPr>
          <p:cNvPr id="13" name="Slide Number Placeholder 12"/>
          <p:cNvSpPr>
            <a:spLocks noGrp="1"/>
          </p:cNvSpPr>
          <p:nvPr>
            <p:ph type="sldNum" sz="quarter" idx="11"/>
          </p:nvPr>
        </p:nvSpPr>
        <p:spPr/>
        <p:txBody>
          <a:bodyPr/>
          <a:lstStyle/>
          <a:p>
            <a:fld id="{64C5B1A2-CD17-493C-BE39-393B86158D6F}" type="slidenum">
              <a:rPr lang="en-CA" smtClean="0"/>
              <a:pPr/>
              <a:t>‹#›</a:t>
            </a:fld>
            <a:endParaRPr lang="en-CA"/>
          </a:p>
        </p:txBody>
      </p:sp>
      <p:sp>
        <p:nvSpPr>
          <p:cNvPr id="14" name="Footer Placeholder 13"/>
          <p:cNvSpPr>
            <a:spLocks noGrp="1"/>
          </p:cNvSpPr>
          <p:nvPr>
            <p:ph type="ftr" sz="quarter" idx="12"/>
          </p:nvPr>
        </p:nvSpPr>
        <p:spPr/>
        <p:txBody>
          <a:bodyPr/>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12" name="Date Placeholder 11"/>
          <p:cNvSpPr>
            <a:spLocks noGrp="1"/>
          </p:cNvSpPr>
          <p:nvPr>
            <p:ph type="dt" sz="half" idx="10"/>
          </p:nvPr>
        </p:nvSpPr>
        <p:spPr/>
        <p:txBody>
          <a:bodyPr/>
          <a:lstStyle/>
          <a:p>
            <a:fld id="{1E2AEA1D-C1F2-4DB5-B40A-90E5BCF8BC6D}" type="datetime1">
              <a:rPr lang="en-CA" smtClean="0"/>
              <a:t>2024-03-26</a:t>
            </a:fld>
            <a:endParaRPr lang="en-CA"/>
          </a:p>
        </p:txBody>
      </p:sp>
      <p:sp>
        <p:nvSpPr>
          <p:cNvPr id="14" name="Slide Number Placeholder 13"/>
          <p:cNvSpPr>
            <a:spLocks noGrp="1"/>
          </p:cNvSpPr>
          <p:nvPr>
            <p:ph type="sldNum" sz="quarter" idx="11"/>
          </p:nvPr>
        </p:nvSpPr>
        <p:spPr/>
        <p:txBody>
          <a:bodyPr/>
          <a:lstStyle/>
          <a:p>
            <a:fld id="{64C5B1A2-CD17-493C-BE39-393B86158D6F}" type="slidenum">
              <a:rPr lang="en-CA" smtClean="0"/>
              <a:pPr/>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9" name="Date Placeholder 8"/>
          <p:cNvSpPr>
            <a:spLocks noGrp="1"/>
          </p:cNvSpPr>
          <p:nvPr>
            <p:ph type="dt" sz="half" idx="10"/>
          </p:nvPr>
        </p:nvSpPr>
        <p:spPr/>
        <p:txBody>
          <a:bodyPr/>
          <a:lstStyle/>
          <a:p>
            <a:fld id="{7566CF29-EC28-4EE4-9353-42896198A69E}" type="datetime1">
              <a:rPr lang="en-CA" smtClean="0"/>
              <a:t>2024-03-26</a:t>
            </a:fld>
            <a:endParaRPr lang="en-CA"/>
          </a:p>
        </p:txBody>
      </p:sp>
      <p:sp>
        <p:nvSpPr>
          <p:cNvPr id="10" name="Slide Number Placeholder 9"/>
          <p:cNvSpPr>
            <a:spLocks noGrp="1"/>
          </p:cNvSpPr>
          <p:nvPr>
            <p:ph type="sldNum" sz="quarter" idx="11"/>
          </p:nvPr>
        </p:nvSpPr>
        <p:spPr/>
        <p:txBody>
          <a:bodyPr/>
          <a:lstStyle/>
          <a:p>
            <a:fld id="{64C5B1A2-CD17-493C-BE39-393B86158D6F}" type="slidenum">
              <a:rPr lang="en-CA" smtClean="0"/>
              <a:pPr/>
              <a:t>‹#›</a:t>
            </a:fld>
            <a:endParaRPr lang="en-CA"/>
          </a:p>
        </p:txBody>
      </p:sp>
      <p:sp>
        <p:nvSpPr>
          <p:cNvPr id="11" name="Footer Placeholder 10"/>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85F67FE-74BA-4B4A-9F9D-5E5EDF2EBE26}" type="datetime1">
              <a:rPr lang="en-CA" smtClean="0"/>
              <a:t>2024-03-26</a:t>
            </a:fld>
            <a:endParaRPr lang="en-CA"/>
          </a:p>
        </p:txBody>
      </p:sp>
      <p:sp>
        <p:nvSpPr>
          <p:cNvPr id="9" name="Slide Number Placeholder 8"/>
          <p:cNvSpPr>
            <a:spLocks noGrp="1"/>
          </p:cNvSpPr>
          <p:nvPr>
            <p:ph type="sldNum" sz="quarter" idx="11"/>
          </p:nvPr>
        </p:nvSpPr>
        <p:spPr/>
        <p:txBody>
          <a:bodyPr/>
          <a:lstStyle/>
          <a:p>
            <a:fld id="{64C5B1A2-CD17-493C-BE39-393B86158D6F}" type="slidenum">
              <a:rPr lang="en-CA" smtClean="0"/>
              <a:pPr/>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63770951-A588-4580-BEE7-8EAE76F1A095}" type="datetime1">
              <a:rPr lang="en-CA" smtClean="0"/>
              <a:t>2024-03-26</a:t>
            </a:fld>
            <a:endParaRPr lang="en-CA"/>
          </a:p>
        </p:txBody>
      </p:sp>
      <p:sp>
        <p:nvSpPr>
          <p:cNvPr id="16" name="Slide Number Placeholder 15"/>
          <p:cNvSpPr>
            <a:spLocks noGrp="1"/>
          </p:cNvSpPr>
          <p:nvPr>
            <p:ph type="sldNum" sz="quarter" idx="11"/>
          </p:nvPr>
        </p:nvSpPr>
        <p:spPr/>
        <p:txBody>
          <a:bodyPr/>
          <a:lstStyle/>
          <a:p>
            <a:fld id="{64C5B1A2-CD17-493C-BE39-393B86158D6F}" type="slidenum">
              <a:rPr lang="en-CA" smtClean="0"/>
              <a:pPr/>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15"/>
          <p:cNvSpPr>
            <a:spLocks noGrp="1"/>
          </p:cNvSpPr>
          <p:nvPr>
            <p:ph type="dt" sz="half" idx="10"/>
          </p:nvPr>
        </p:nvSpPr>
        <p:spPr/>
        <p:txBody>
          <a:bodyPr/>
          <a:lstStyle/>
          <a:p>
            <a:fld id="{5E92A974-926A-44AE-9916-9A6CC76549EF}" type="datetime1">
              <a:rPr lang="en-CA" smtClean="0"/>
              <a:t>2024-03-26</a:t>
            </a:fld>
            <a:endParaRPr lang="en-CA"/>
          </a:p>
        </p:txBody>
      </p:sp>
      <p:sp>
        <p:nvSpPr>
          <p:cNvPr id="17" name="Slide Number Placeholder 16"/>
          <p:cNvSpPr>
            <a:spLocks noGrp="1"/>
          </p:cNvSpPr>
          <p:nvPr>
            <p:ph type="sldNum" sz="quarter" idx="11"/>
          </p:nvPr>
        </p:nvSpPr>
        <p:spPr/>
        <p:txBody>
          <a:bodyPr/>
          <a:lstStyle/>
          <a:p>
            <a:fld id="{64C5B1A2-CD17-493C-BE39-393B86158D6F}" type="slidenum">
              <a:rPr lang="en-CA" smtClean="0"/>
              <a:pPr/>
              <a:t>‹#›</a:t>
            </a:fld>
            <a:endParaRPr lang="en-CA"/>
          </a:p>
        </p:txBody>
      </p:sp>
      <p:sp>
        <p:nvSpPr>
          <p:cNvPr id="18" name="Footer Placeholder 17"/>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64C5B1A2-CD17-493C-BE39-393B86158D6F}" type="slidenum">
              <a:rPr lang="en-CA" smtClean="0"/>
              <a:pPr/>
              <a:t>‹#›</a:t>
            </a:fld>
            <a:endParaRPr lang="en-CA"/>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D0A4BEEB-8EB9-4A34-98F1-5BB4DE9CED52}" type="datetime1">
              <a:rPr lang="en-CA" smtClean="0"/>
              <a:t>2024-03-26</a:t>
            </a:fld>
            <a:endParaRPr lang="en-CA"/>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6.xml"/><Relationship Id="rId4" Type="http://schemas.openxmlformats.org/officeDocument/2006/relationships/image" Target="cid:86FBD073-42A3-40E5-BCE6-381FE5C30E2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86FBD073-42A3-40E5-BCE6-381FE5C30E2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cid:86FBD073-42A3-40E5-BCE6-381FE5C30E2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86FBD073-42A3-40E5-BCE6-381FE5C30E2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cid:86FBD073-42A3-40E5-BCE6-381FE5C30E2D" TargetMode="External"/><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theaccesspoint.ca/" TargetMode="External"/><Relationship Id="rId1" Type="http://schemas.openxmlformats.org/officeDocument/2006/relationships/slideLayout" Target="../slideLayouts/slideLayout6.xml"/><Relationship Id="rId4" Type="http://schemas.openxmlformats.org/officeDocument/2006/relationships/image" Target="cid:86FBD073-42A3-40E5-BCE6-381FE5C30E2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cid:86FBD073-42A3-40E5-BCE6-381FE5C30E2D" TargetMode="External"/><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cid:86FBD073-42A3-40E5-BCE6-381FE5C30E2D"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86FBD073-42A3-40E5-BCE6-381FE5C30E2D" TargetMode="External"/><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cid:86FBD073-42A3-40E5-BCE6-381FE5C30E2D"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86FBD073-42A3-40E5-BCE6-381FE5C30E2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29050"/>
            <a:ext cx="3838575" cy="3028950"/>
          </a:xfrm>
          <a:prstGeom prst="rect">
            <a:avLst/>
          </a:prstGeom>
        </p:spPr>
      </p:pic>
      <p:sp>
        <p:nvSpPr>
          <p:cNvPr id="2" name="Title 1"/>
          <p:cNvSpPr>
            <a:spLocks noGrp="1"/>
          </p:cNvSpPr>
          <p:nvPr>
            <p:ph type="title"/>
          </p:nvPr>
        </p:nvSpPr>
        <p:spPr>
          <a:xfrm>
            <a:off x="2843808" y="1684772"/>
            <a:ext cx="5544616" cy="5715000"/>
          </a:xfrm>
        </p:spPr>
        <p:txBody>
          <a:bodyPr>
            <a:normAutofit fontScale="90000"/>
          </a:bodyPr>
          <a:lstStyle/>
          <a:p>
            <a:r>
              <a:rPr lang="en-CA" sz="5400" b="1" dirty="0">
                <a:ln>
                  <a:solidFill>
                    <a:schemeClr val="accent1"/>
                  </a:solidFill>
                </a:ln>
                <a:solidFill>
                  <a:srgbClr val="92D050"/>
                </a:solidFill>
                <a:effectLst>
                  <a:outerShdw blurRad="50800" dist="38100" dir="5400000" algn="ctr" rotWithShape="0">
                    <a:srgbClr val="000000">
                      <a:alpha val="55000"/>
                    </a:srgbClr>
                  </a:outerShdw>
                </a:effectLst>
              </a:rPr>
              <a:t>The Access Point: </a:t>
            </a:r>
            <a:br>
              <a:rPr lang="en-CA" sz="5400" b="1" dirty="0">
                <a:ln>
                  <a:solidFill>
                    <a:schemeClr val="accent1"/>
                  </a:solidFill>
                </a:ln>
                <a:solidFill>
                  <a:srgbClr val="92D050"/>
                </a:solidFill>
                <a:effectLst>
                  <a:outerShdw blurRad="50800" dist="38100" dir="5400000" algn="ctr" rotWithShape="0">
                    <a:srgbClr val="000000">
                      <a:alpha val="55000"/>
                    </a:srgbClr>
                  </a:outerShdw>
                </a:effectLst>
              </a:rPr>
            </a:br>
            <a:r>
              <a:rPr lang="en-CA" sz="5400" b="1" dirty="0">
                <a:ln>
                  <a:solidFill>
                    <a:schemeClr val="accent1"/>
                  </a:solidFill>
                </a:ln>
                <a:solidFill>
                  <a:srgbClr val="92D050"/>
                </a:solidFill>
                <a:effectLst>
                  <a:outerShdw blurRad="50800" dist="38100" dir="5400000" algn="ctr" rotWithShape="0">
                    <a:srgbClr val="000000">
                      <a:alpha val="55000"/>
                    </a:srgbClr>
                  </a:outerShdw>
                </a:effectLst>
              </a:rPr>
              <a:t>Access to Individual Supports and Supportive </a:t>
            </a:r>
            <a:br>
              <a:rPr lang="en-CA" sz="5400" b="1" dirty="0">
                <a:ln>
                  <a:solidFill>
                    <a:schemeClr val="accent1"/>
                  </a:solidFill>
                </a:ln>
                <a:solidFill>
                  <a:srgbClr val="92D050"/>
                </a:solidFill>
                <a:effectLst>
                  <a:outerShdw blurRad="50800" dist="38100" dir="5400000" algn="ctr" rotWithShape="0">
                    <a:srgbClr val="000000">
                      <a:alpha val="55000"/>
                    </a:srgbClr>
                  </a:outerShdw>
                </a:effectLst>
              </a:rPr>
            </a:br>
            <a:r>
              <a:rPr lang="en-CA" sz="5400" b="1" dirty="0">
                <a:ln>
                  <a:solidFill>
                    <a:schemeClr val="accent1"/>
                  </a:solidFill>
                </a:ln>
                <a:solidFill>
                  <a:srgbClr val="92D050"/>
                </a:solidFill>
                <a:effectLst>
                  <a:outerShdw blurRad="50800" dist="38100" dir="5400000" algn="ctr" rotWithShape="0">
                    <a:srgbClr val="000000">
                      <a:alpha val="55000"/>
                    </a:srgbClr>
                  </a:outerShdw>
                </a:effectLst>
              </a:rPr>
              <a:t>Housing</a:t>
            </a:r>
            <a:r>
              <a:rPr lang="en-CA" sz="3200" b="1" dirty="0">
                <a:ln>
                  <a:solidFill>
                    <a:schemeClr val="accent1"/>
                  </a:solidFill>
                </a:ln>
                <a:solidFill>
                  <a:srgbClr val="92D050"/>
                </a:solidFill>
              </a:rPr>
              <a:t> </a:t>
            </a:r>
            <a:br>
              <a:rPr lang="en-CA" sz="3200" b="1" dirty="0">
                <a:ln>
                  <a:solidFill>
                    <a:schemeClr val="accent1"/>
                  </a:solidFill>
                </a:ln>
                <a:solidFill>
                  <a:srgbClr val="92D050"/>
                </a:solidFill>
              </a:rPr>
            </a:br>
            <a:br>
              <a:rPr lang="en-CA" sz="3600" b="1" dirty="0">
                <a:ln>
                  <a:solidFill>
                    <a:schemeClr val="accent1"/>
                  </a:solidFill>
                </a:ln>
                <a:solidFill>
                  <a:srgbClr val="92D050"/>
                </a:solidFill>
              </a:rPr>
            </a:br>
            <a:endParaRPr lang="en-CA" sz="3600" dirty="0"/>
          </a:p>
        </p:txBody>
      </p:sp>
      <p:sp>
        <p:nvSpPr>
          <p:cNvPr id="4" name="TextBox 3"/>
          <p:cNvSpPr txBox="1"/>
          <p:nvPr/>
        </p:nvSpPr>
        <p:spPr>
          <a:xfrm>
            <a:off x="683568" y="764704"/>
            <a:ext cx="3456384" cy="1800200"/>
          </a:xfrm>
          <a:prstGeom prst="rect">
            <a:avLst/>
          </a:prstGeom>
          <a:noFill/>
        </p:spPr>
        <p:txBody>
          <a:bodyPr wrap="square" rtlCol="0">
            <a:spAutoFit/>
          </a:bodyPr>
          <a:lstStyle/>
          <a:p>
            <a:endParaRPr lang="en-CA" dirty="0"/>
          </a:p>
        </p:txBody>
      </p:sp>
      <p:pic>
        <p:nvPicPr>
          <p:cNvPr id="5" name="Picture 4" descr="cid:86FBD073-42A3-40E5-BCE6-381FE5C30E2D"/>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55732" y="260648"/>
            <a:ext cx="4704300" cy="1512168"/>
          </a:xfrm>
          <a:prstGeom prst="rect">
            <a:avLst/>
          </a:prstGeom>
          <a:noFill/>
          <a:ln>
            <a:noFill/>
          </a:ln>
        </p:spPr>
      </p:pic>
      <p:sp>
        <p:nvSpPr>
          <p:cNvPr id="6" name="TextBox 5"/>
          <p:cNvSpPr txBox="1"/>
          <p:nvPr/>
        </p:nvSpPr>
        <p:spPr>
          <a:xfrm>
            <a:off x="335111" y="6309320"/>
            <a:ext cx="1788617" cy="369332"/>
          </a:xfrm>
          <a:prstGeom prst="rect">
            <a:avLst/>
          </a:prstGeom>
          <a:noFill/>
        </p:spPr>
        <p:txBody>
          <a:bodyPr wrap="square" lIns="91440" tIns="45720" rIns="91440" bIns="45720" rtlCol="0" anchor="t">
            <a:spAutoFit/>
          </a:bodyPr>
          <a:lstStyle/>
          <a:p>
            <a:r>
              <a:rPr lang="en-CA" dirty="0"/>
              <a:t>August 2023</a:t>
            </a:r>
          </a:p>
        </p:txBody>
      </p:sp>
    </p:spTree>
    <p:extLst>
      <p:ext uri="{BB962C8B-B14F-4D97-AF65-F5344CB8AC3E}">
        <p14:creationId xmlns:p14="http://schemas.microsoft.com/office/powerpoint/2010/main" val="3553593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67544" y="1340768"/>
            <a:ext cx="8183880" cy="5616624"/>
          </a:xfrm>
          <a:noFill/>
        </p:spPr>
        <p:txBody>
          <a:bodyPr>
            <a:normAutofit fontScale="70000" lnSpcReduction="20000"/>
          </a:bodyPr>
          <a:lstStyle/>
          <a:p>
            <a:endParaRPr lang="en-CA" dirty="0"/>
          </a:p>
          <a:p>
            <a:endParaRPr lang="en-CA" sz="2000" dirty="0"/>
          </a:p>
          <a:p>
            <a:endParaRPr lang="en-CA" sz="2000" dirty="0"/>
          </a:p>
          <a:p>
            <a:pPr>
              <a:buClr>
                <a:schemeClr val="accent1"/>
              </a:buClr>
              <a:buFont typeface="Arial" panose="020B0604020202020204" pitchFamily="34" charset="0"/>
              <a:buChar char="•"/>
            </a:pPr>
            <a:r>
              <a:rPr lang="en-CA" sz="2300" dirty="0"/>
              <a:t>Applicants are placed on the waitlist based on the date The Access Point receives the application</a:t>
            </a:r>
          </a:p>
          <a:p>
            <a:pPr>
              <a:buClr>
                <a:schemeClr val="accent1"/>
              </a:buClr>
              <a:buFont typeface="Arial" panose="020B0604020202020204" pitchFamily="34" charset="0"/>
              <a:buChar char="•"/>
            </a:pPr>
            <a:endParaRPr lang="en-CA" sz="2300" dirty="0"/>
          </a:p>
          <a:p>
            <a:pPr>
              <a:buClr>
                <a:schemeClr val="accent1"/>
              </a:buClr>
              <a:buFont typeface="Arial" panose="020B0604020202020204" pitchFamily="34" charset="0"/>
              <a:buChar char="•"/>
            </a:pPr>
            <a:r>
              <a:rPr lang="en-CA" sz="2300" dirty="0"/>
              <a:t>Matching applicants to Supportive Housing is done based on chronological order of the waitlist</a:t>
            </a:r>
          </a:p>
          <a:p>
            <a:pPr>
              <a:buClr>
                <a:schemeClr val="accent1"/>
              </a:buClr>
              <a:buFont typeface="Arial" panose="020B0604020202020204" pitchFamily="34" charset="0"/>
              <a:buChar char="•"/>
            </a:pPr>
            <a:endParaRPr lang="en-CA" sz="2300" dirty="0"/>
          </a:p>
          <a:p>
            <a:pPr>
              <a:buClr>
                <a:schemeClr val="accent1"/>
              </a:buClr>
              <a:buFont typeface="Arial" panose="020B0604020202020204" pitchFamily="34" charset="0"/>
              <a:buChar char="•"/>
            </a:pPr>
            <a:r>
              <a:rPr lang="en-CA" sz="2300" dirty="0"/>
              <a:t>Matching applicants to Individual Supports is done based on a combination of factors including client needs and chronological order of the waitlist</a:t>
            </a:r>
          </a:p>
          <a:p>
            <a:pPr>
              <a:buClr>
                <a:schemeClr val="accent1"/>
              </a:buClr>
              <a:buFont typeface="Arial" panose="020B0604020202020204" pitchFamily="34" charset="0"/>
              <a:buChar char="•"/>
            </a:pPr>
            <a:endParaRPr lang="en-CA" sz="2300" dirty="0"/>
          </a:p>
          <a:p>
            <a:pPr>
              <a:buClr>
                <a:schemeClr val="accent1"/>
              </a:buClr>
              <a:buFont typeface="Arial" panose="020B0604020202020204" pitchFamily="34" charset="0"/>
              <a:buChar char="•"/>
            </a:pPr>
            <a:r>
              <a:rPr lang="en-CA" sz="2300" dirty="0"/>
              <a:t>Access Point staff may contact applicants while they are on the waitlist to ensure all information is accurate and up to date, however applicants and supports with consent are asked to keep files up-to-date as changes happen in an applicant’s life. It is important that The Access Point always has current contact information for the applicant</a:t>
            </a:r>
          </a:p>
          <a:p>
            <a:pPr>
              <a:buClr>
                <a:schemeClr val="accent1"/>
              </a:buClr>
              <a:buFont typeface="Arial" panose="020B0604020202020204" pitchFamily="34" charset="0"/>
              <a:buChar char="•"/>
            </a:pPr>
            <a:endParaRPr lang="en-CA" sz="2300" dirty="0"/>
          </a:p>
          <a:p>
            <a:pPr>
              <a:buClr>
                <a:schemeClr val="accent1"/>
              </a:buClr>
              <a:buFont typeface="Arial" panose="020B0604020202020204" pitchFamily="34" charset="0"/>
              <a:buChar char="•"/>
            </a:pPr>
            <a:r>
              <a:rPr lang="en-CA" sz="2300" dirty="0"/>
              <a:t>Applicants and supports with consent are welcome to contact The Access Point to check-in on the status of an application or discuss options or changes to a file that may create more opportunity for the applicant</a:t>
            </a:r>
          </a:p>
          <a:p>
            <a:pPr>
              <a:buClr>
                <a:schemeClr val="accent1"/>
              </a:buClr>
              <a:buFont typeface="Arial" panose="020B0604020202020204" pitchFamily="34" charset="0"/>
              <a:buChar char="•"/>
            </a:pPr>
            <a:endParaRPr lang="en-CA" sz="2300" dirty="0"/>
          </a:p>
          <a:p>
            <a:pPr>
              <a:buClr>
                <a:schemeClr val="accent1"/>
              </a:buClr>
              <a:buFont typeface="Arial" panose="020B0604020202020204" pitchFamily="34" charset="0"/>
              <a:buChar char="•"/>
            </a:pPr>
            <a:r>
              <a:rPr lang="en-CA" sz="2300" dirty="0"/>
              <a:t>Access Point Service Navigators can provide information about services that may be helpful for the applicant while they wait for services through The Access Point or instead of Access Point Network resources</a:t>
            </a:r>
            <a:endParaRPr lang="en-CA" sz="2000" dirty="0"/>
          </a:p>
          <a:p>
            <a:endParaRPr lang="en-CA" dirty="0"/>
          </a:p>
          <a:p>
            <a:endParaRPr lang="en-CA" dirty="0"/>
          </a:p>
          <a:p>
            <a:endParaRPr lang="en-CA" dirty="0"/>
          </a:p>
        </p:txBody>
      </p:sp>
      <p:sp>
        <p:nvSpPr>
          <p:cNvPr id="2" name="Title 1"/>
          <p:cNvSpPr>
            <a:spLocks noGrp="1"/>
          </p:cNvSpPr>
          <p:nvPr>
            <p:ph type="title"/>
          </p:nvPr>
        </p:nvSpPr>
        <p:spPr>
          <a:xfrm>
            <a:off x="3707904" y="296590"/>
            <a:ext cx="4824536" cy="1143000"/>
          </a:xfrm>
        </p:spPr>
        <p:txBody>
          <a:bodyPr>
            <a:noAutofit/>
          </a:bodyPr>
          <a:lstStyle/>
          <a:p>
            <a:r>
              <a:rPr lang="en-US" sz="3200" b="1" dirty="0">
                <a:solidFill>
                  <a:srgbClr val="92D050"/>
                </a:solidFill>
                <a:effectLst>
                  <a:outerShdw blurRad="50800" dist="38100" dir="5400000" algn="ctr" rotWithShape="0">
                    <a:schemeClr val="tx1">
                      <a:alpha val="55000"/>
                    </a:schemeClr>
                  </a:outerShdw>
                </a:effectLst>
              </a:rPr>
              <a:t>Waitlist Management</a:t>
            </a:r>
            <a:br>
              <a:rPr lang="en-US" sz="3200" b="1" dirty="0">
                <a:solidFill>
                  <a:srgbClr val="92D050"/>
                </a:solidFill>
                <a:effectLst>
                  <a:outerShdw blurRad="50800" dist="38100" dir="5400000" algn="ctr" rotWithShape="0">
                    <a:schemeClr val="tx1">
                      <a:alpha val="55000"/>
                    </a:schemeClr>
                  </a:outerShdw>
                </a:effectLst>
              </a:rPr>
            </a:br>
            <a:r>
              <a:rPr lang="en-US" sz="3200" b="1" dirty="0">
                <a:solidFill>
                  <a:srgbClr val="92D050"/>
                </a:solidFill>
                <a:effectLst>
                  <a:outerShdw blurRad="50800" dist="38100" dir="5400000" algn="ctr" rotWithShape="0">
                    <a:schemeClr val="tx1">
                      <a:alpha val="55000"/>
                    </a:schemeClr>
                  </a:outerShdw>
                </a:effectLst>
              </a:rPr>
              <a:t>&amp; Status Check-Ins</a:t>
            </a:r>
            <a:endParaRPr lang="en-CA" sz="3200" b="1" dirty="0">
              <a:solidFill>
                <a:srgbClr val="92D050"/>
              </a:solidFill>
              <a:effectLst>
                <a:outerShdw blurRad="50800" dist="38100" dir="5400000" algn="ctr" rotWithShape="0">
                  <a:schemeClr val="tx1">
                    <a:alpha val="55000"/>
                  </a:schemeClr>
                </a:outerShdw>
              </a:effectLst>
            </a:endParaRPr>
          </a:p>
        </p:txBody>
      </p:sp>
      <p:pic>
        <p:nvPicPr>
          <p:cNvPr id="3" name="Picture 2" descr="cid:86FBD073-42A3-40E5-BCE6-381FE5C30E2D">
            <a:extLst>
              <a:ext uri="{FF2B5EF4-FFF2-40B4-BE49-F238E27FC236}">
                <a16:creationId xmlns:a16="http://schemas.microsoft.com/office/drawing/2014/main" id="{F8EC7433-3593-CFF3-5AA3-30899F2B3956}"/>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extLst>
      <p:ext uri="{BB962C8B-B14F-4D97-AF65-F5344CB8AC3E}">
        <p14:creationId xmlns:p14="http://schemas.microsoft.com/office/powerpoint/2010/main" val="347930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1620" y="1547540"/>
            <a:ext cx="6696744" cy="3897684"/>
          </a:xfrm>
          <a:noFill/>
          <a:ln>
            <a:noFill/>
          </a:ln>
        </p:spPr>
        <p:txBody>
          <a:bodyPr>
            <a:normAutofit fontScale="25000" lnSpcReduction="20000"/>
          </a:bodyPr>
          <a:lstStyle/>
          <a:p>
            <a:pPr algn="ctr">
              <a:lnSpc>
                <a:spcPct val="80000"/>
              </a:lnSpc>
              <a:buNone/>
            </a:pPr>
            <a:endParaRPr lang="en-US" sz="6200" b="1" dirty="0">
              <a:solidFill>
                <a:schemeClr val="accent1"/>
              </a:solidFill>
            </a:endParaRPr>
          </a:p>
          <a:p>
            <a:pPr algn="ctr">
              <a:lnSpc>
                <a:spcPct val="80000"/>
              </a:lnSpc>
              <a:buNone/>
            </a:pPr>
            <a:endParaRPr lang="en-US" sz="6200" b="1" dirty="0">
              <a:solidFill>
                <a:schemeClr val="accent1"/>
              </a:solidFill>
            </a:endParaRPr>
          </a:p>
          <a:p>
            <a:pPr algn="ctr">
              <a:lnSpc>
                <a:spcPct val="80000"/>
              </a:lnSpc>
              <a:buNone/>
            </a:pPr>
            <a:endParaRPr lang="en-US" sz="12800" b="1" dirty="0">
              <a:solidFill>
                <a:schemeClr val="accent1"/>
              </a:solidFill>
            </a:endParaRPr>
          </a:p>
          <a:p>
            <a:pPr algn="ctr">
              <a:lnSpc>
                <a:spcPct val="80000"/>
              </a:lnSpc>
              <a:buNone/>
            </a:pPr>
            <a:endParaRPr lang="en-US" sz="12800" b="1" dirty="0">
              <a:solidFill>
                <a:schemeClr val="accent1"/>
              </a:solidFill>
            </a:endParaRPr>
          </a:p>
          <a:p>
            <a:pPr algn="ctr">
              <a:lnSpc>
                <a:spcPct val="80000"/>
              </a:lnSpc>
              <a:buNone/>
            </a:pPr>
            <a:endParaRPr lang="en-US" sz="14400" b="1" dirty="0">
              <a:solidFill>
                <a:schemeClr val="accent1"/>
              </a:solidFill>
              <a:effectLst>
                <a:outerShdw blurRad="50800" dist="38100" dir="5400000" algn="ctr" rotWithShape="0">
                  <a:schemeClr val="tx1">
                    <a:alpha val="55000"/>
                  </a:schemeClr>
                </a:outerShdw>
              </a:effectLst>
            </a:endParaRPr>
          </a:p>
          <a:p>
            <a:pPr algn="ctr">
              <a:lnSpc>
                <a:spcPct val="80000"/>
              </a:lnSpc>
              <a:buNone/>
            </a:pPr>
            <a:r>
              <a:rPr lang="en-US" sz="14400" b="1" dirty="0">
                <a:solidFill>
                  <a:schemeClr val="accent1"/>
                </a:solidFill>
                <a:effectLst>
                  <a:outerShdw blurRad="50800" dist="38100" dir="5400000" algn="ctr" rotWithShape="0">
                    <a:schemeClr val="tx1">
                      <a:alpha val="55000"/>
                    </a:schemeClr>
                  </a:outerShdw>
                </a:effectLst>
              </a:rPr>
              <a:t>The Access Point</a:t>
            </a:r>
          </a:p>
          <a:p>
            <a:pPr>
              <a:lnSpc>
                <a:spcPct val="80000"/>
              </a:lnSpc>
              <a:buNone/>
            </a:pPr>
            <a:endParaRPr lang="en-US" sz="12800" dirty="0"/>
          </a:p>
          <a:p>
            <a:pPr algn="ctr">
              <a:lnSpc>
                <a:spcPct val="80000"/>
              </a:lnSpc>
              <a:buNone/>
            </a:pPr>
            <a:r>
              <a:rPr lang="en-US" sz="12800" dirty="0"/>
              <a:t>145 Front Street East, Unit 301</a:t>
            </a:r>
          </a:p>
          <a:p>
            <a:pPr algn="ctr">
              <a:lnSpc>
                <a:spcPct val="80000"/>
              </a:lnSpc>
              <a:buNone/>
            </a:pPr>
            <a:r>
              <a:rPr lang="en-US" sz="12800" dirty="0"/>
              <a:t>Toronto, Ontario</a:t>
            </a:r>
          </a:p>
          <a:p>
            <a:pPr algn="ctr">
              <a:lnSpc>
                <a:spcPct val="80000"/>
              </a:lnSpc>
              <a:buNone/>
            </a:pPr>
            <a:r>
              <a:rPr lang="en-US" sz="12800" dirty="0"/>
              <a:t>M5A 1E3</a:t>
            </a:r>
          </a:p>
          <a:p>
            <a:pPr algn="ctr">
              <a:lnSpc>
                <a:spcPct val="80000"/>
              </a:lnSpc>
              <a:buNone/>
            </a:pPr>
            <a:endParaRPr lang="en-US" sz="12800" dirty="0"/>
          </a:p>
          <a:p>
            <a:pPr algn="ctr">
              <a:lnSpc>
                <a:spcPct val="80000"/>
              </a:lnSpc>
              <a:buNone/>
            </a:pPr>
            <a:r>
              <a:rPr lang="en-US" sz="12800" dirty="0"/>
              <a:t>Phone: 416-640-1934</a:t>
            </a:r>
          </a:p>
          <a:p>
            <a:pPr algn="ctr">
              <a:lnSpc>
                <a:spcPct val="80000"/>
              </a:lnSpc>
              <a:buNone/>
            </a:pPr>
            <a:r>
              <a:rPr lang="en-US" sz="12800" dirty="0"/>
              <a:t>Toll Free: 1-888-640-1934</a:t>
            </a:r>
          </a:p>
          <a:p>
            <a:pPr algn="ctr">
              <a:lnSpc>
                <a:spcPct val="80000"/>
              </a:lnSpc>
              <a:buNone/>
            </a:pPr>
            <a:r>
              <a:rPr lang="en-US" sz="12800" dirty="0"/>
              <a:t>Fax: 416-499-9716</a:t>
            </a:r>
            <a:endParaRPr lang="en-US" sz="12800" dirty="0">
              <a:cs typeface="Calibri"/>
            </a:endParaRPr>
          </a:p>
          <a:p>
            <a:pPr algn="ctr">
              <a:lnSpc>
                <a:spcPct val="80000"/>
              </a:lnSpc>
              <a:buNone/>
            </a:pPr>
            <a:endParaRPr lang="en-US" sz="12800" dirty="0"/>
          </a:p>
          <a:p>
            <a:pPr algn="ctr">
              <a:buNone/>
            </a:pPr>
            <a:r>
              <a:rPr lang="en-US" sz="12800" dirty="0"/>
              <a:t>	</a:t>
            </a:r>
            <a:r>
              <a:rPr lang="en-US" sz="12800" u="sng" dirty="0">
                <a:solidFill>
                  <a:srgbClr val="0070C0"/>
                </a:solidFill>
                <a:effectLst>
                  <a:outerShdw blurRad="152400" dist="177800" dir="3180000" sx="1000" sy="1000" algn="ctr" rotWithShape="0">
                    <a:srgbClr val="002060">
                      <a:alpha val="93000"/>
                    </a:srgbClr>
                  </a:outerShdw>
                </a:effectLst>
              </a:rPr>
              <a:t>www.theaccesspoint.ca</a:t>
            </a:r>
          </a:p>
          <a:p>
            <a:endParaRPr lang="en-CA" sz="8000" dirty="0"/>
          </a:p>
        </p:txBody>
      </p:sp>
      <p:pic>
        <p:nvPicPr>
          <p:cNvPr id="2" name="Picture 1" descr="cid:86FBD073-42A3-40E5-BCE6-381FE5C30E2D">
            <a:extLst>
              <a:ext uri="{FF2B5EF4-FFF2-40B4-BE49-F238E27FC236}">
                <a16:creationId xmlns:a16="http://schemas.microsoft.com/office/drawing/2014/main" id="{5436D343-249E-8F7A-82D4-FA05D2A44BA4}"/>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72816"/>
            <a:ext cx="7776864" cy="4176464"/>
          </a:xfrm>
          <a:noFill/>
          <a:ln>
            <a:noFill/>
          </a:ln>
        </p:spPr>
        <p:txBody>
          <a:bodyPr>
            <a:normAutofit/>
          </a:bodyPr>
          <a:lstStyle/>
          <a:p>
            <a:pPr>
              <a:buClr>
                <a:schemeClr val="accent1"/>
              </a:buClr>
              <a:buFont typeface="Arial" panose="020B0604020202020204" pitchFamily="34" charset="0"/>
              <a:buChar char="•"/>
            </a:pPr>
            <a:r>
              <a:rPr lang="en-US" sz="2800" dirty="0"/>
              <a:t>  What is The Access Point?</a:t>
            </a:r>
          </a:p>
          <a:p>
            <a:pPr>
              <a:buClr>
                <a:schemeClr val="accent1"/>
              </a:buClr>
              <a:buFont typeface="Arial" panose="020B0604020202020204" pitchFamily="34" charset="0"/>
              <a:buChar char="•"/>
            </a:pPr>
            <a:r>
              <a:rPr lang="en-US" sz="2800" dirty="0"/>
              <a:t>  Applying to The Access Point</a:t>
            </a:r>
          </a:p>
          <a:p>
            <a:pPr>
              <a:buClr>
                <a:schemeClr val="accent1"/>
              </a:buClr>
              <a:buFont typeface="Arial" panose="020B0604020202020204" pitchFamily="34" charset="0"/>
              <a:buChar char="•"/>
            </a:pPr>
            <a:r>
              <a:rPr lang="en-US" sz="2800" dirty="0"/>
              <a:t>  Individual Support Services Within Our Network</a:t>
            </a:r>
          </a:p>
          <a:p>
            <a:pPr>
              <a:buClr>
                <a:schemeClr val="accent1"/>
              </a:buClr>
              <a:buFont typeface="Arial" panose="020B0604020202020204" pitchFamily="34" charset="0"/>
              <a:buChar char="•"/>
            </a:pPr>
            <a:r>
              <a:rPr lang="en-US" sz="2800" dirty="0"/>
              <a:t>  Supportive Housing Services Within Our Network</a:t>
            </a:r>
          </a:p>
          <a:p>
            <a:pPr>
              <a:buClr>
                <a:schemeClr val="accent1"/>
              </a:buClr>
              <a:buFont typeface="Arial" panose="020B0604020202020204" pitchFamily="34" charset="0"/>
              <a:buChar char="•"/>
            </a:pPr>
            <a:r>
              <a:rPr lang="en-US" sz="2800" dirty="0"/>
              <a:t>  Waitlist Management and Status Check-Ins </a:t>
            </a:r>
          </a:p>
          <a:p>
            <a:pPr>
              <a:buClr>
                <a:schemeClr val="accent1"/>
              </a:buClr>
              <a:buFont typeface="Arial" panose="020B0604020202020204" pitchFamily="34" charset="0"/>
              <a:buChar char="•"/>
            </a:pPr>
            <a:r>
              <a:rPr lang="en-US" sz="2800" dirty="0"/>
              <a:t>  Contact Information</a:t>
            </a:r>
            <a:endParaRPr lang="en-US" dirty="0"/>
          </a:p>
        </p:txBody>
      </p:sp>
      <p:sp>
        <p:nvSpPr>
          <p:cNvPr id="2" name="Title 1"/>
          <p:cNvSpPr>
            <a:spLocks noGrp="1"/>
          </p:cNvSpPr>
          <p:nvPr>
            <p:ph type="title"/>
          </p:nvPr>
        </p:nvSpPr>
        <p:spPr>
          <a:xfrm>
            <a:off x="3779912" y="404540"/>
            <a:ext cx="4521696" cy="1143000"/>
          </a:xfrm>
        </p:spPr>
        <p:txBody>
          <a:bodyPr>
            <a:normAutofit/>
          </a:bodyPr>
          <a:lstStyle/>
          <a:p>
            <a:r>
              <a:rPr lang="en-CA" sz="3600" b="1" dirty="0">
                <a:solidFill>
                  <a:srgbClr val="92D050"/>
                </a:solidFill>
                <a:effectLst>
                  <a:outerShdw blurRad="50800" dist="38100" dir="5400000" algn="ctr" rotWithShape="0">
                    <a:schemeClr val="tx1">
                      <a:alpha val="55000"/>
                    </a:schemeClr>
                  </a:outerShdw>
                </a:effectLst>
              </a:rPr>
              <a:t>Agenda</a:t>
            </a:r>
          </a:p>
        </p:txBody>
      </p:sp>
      <p:pic>
        <p:nvPicPr>
          <p:cNvPr id="4" name="Picture 3" descr="cid:86FBD073-42A3-40E5-BCE6-381FE5C30E2D">
            <a:extLst>
              <a:ext uri="{FF2B5EF4-FFF2-40B4-BE49-F238E27FC236}">
                <a16:creationId xmlns:a16="http://schemas.microsoft.com/office/drawing/2014/main" id="{4952D62E-47AB-A3CA-059C-5961FE813408}"/>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5192"/>
            <a:ext cx="8183880" cy="1051560"/>
          </a:xfrm>
        </p:spPr>
        <p:txBody>
          <a:bodyPr>
            <a:noAutofit/>
          </a:bodyPr>
          <a:lstStyle/>
          <a:p>
            <a:r>
              <a:rPr lang="en-CA" sz="3200" b="1" dirty="0">
                <a:solidFill>
                  <a:srgbClr val="92D050"/>
                </a:solidFill>
                <a:effectLst>
                  <a:outerShdw blurRad="50800" dist="38100" dir="5400000" algn="ctr" rotWithShape="0">
                    <a:schemeClr val="tx1">
                      <a:alpha val="55000"/>
                    </a:schemeClr>
                  </a:outerShdw>
                </a:effectLst>
              </a:rPr>
              <a:t>Applying to </a:t>
            </a:r>
            <a:br>
              <a:rPr lang="en-CA" sz="3200" b="1" dirty="0">
                <a:solidFill>
                  <a:srgbClr val="92D050"/>
                </a:solidFill>
                <a:effectLst>
                  <a:outerShdw blurRad="50800" dist="38100" dir="5400000" algn="ctr" rotWithShape="0">
                    <a:schemeClr val="tx1">
                      <a:alpha val="55000"/>
                    </a:schemeClr>
                  </a:outerShdw>
                </a:effectLst>
              </a:rPr>
            </a:br>
            <a:r>
              <a:rPr lang="en-CA" sz="3200" b="1" dirty="0">
                <a:solidFill>
                  <a:srgbClr val="92D050"/>
                </a:solidFill>
                <a:effectLst>
                  <a:outerShdw blurRad="50800" dist="38100" dir="5400000" algn="ctr" rotWithShape="0">
                    <a:schemeClr val="tx1">
                      <a:alpha val="55000"/>
                    </a:schemeClr>
                  </a:outerShdw>
                </a:effectLst>
              </a:rPr>
              <a:t>The Access Point</a:t>
            </a:r>
          </a:p>
        </p:txBody>
      </p:sp>
      <p:sp>
        <p:nvSpPr>
          <p:cNvPr id="6" name="Content Placeholder 2"/>
          <p:cNvSpPr txBox="1">
            <a:spLocks/>
          </p:cNvSpPr>
          <p:nvPr/>
        </p:nvSpPr>
        <p:spPr>
          <a:xfrm>
            <a:off x="427719" y="1196752"/>
            <a:ext cx="8208912" cy="5519518"/>
          </a:xfrm>
          <a:prstGeom prst="rect">
            <a:avLst/>
          </a:prstGeom>
          <a:noFill/>
          <a:ln>
            <a:noFill/>
          </a:ln>
        </p:spPr>
        <p:txBody>
          <a:bodyPr>
            <a:normAutofit fontScale="77500" lnSpcReduction="20000"/>
          </a:bodyPr>
          <a:lstStyle>
            <a:defPPr>
              <a:defRPr lang="en-US"/>
            </a:defPPr>
            <a:lvl1pPr marL="265176" indent="-265176">
              <a:spcBef>
                <a:spcPts val="250"/>
              </a:spcBef>
              <a:buClr>
                <a:schemeClr val="accent1"/>
              </a:buClr>
              <a:buSzPct val="80000"/>
              <a:buFont typeface="Wingdings 2"/>
              <a:buChar char=""/>
              <a:defRPr kumimoji="0" sz="2800">
                <a:effectLst/>
              </a:defRPr>
            </a:lvl1pPr>
            <a:lvl2pPr marL="548640" indent="-201168">
              <a:spcBef>
                <a:spcPts val="250"/>
              </a:spcBef>
              <a:buClr>
                <a:schemeClr val="accent1"/>
              </a:buClr>
              <a:buSzPct val="100000"/>
              <a:buFont typeface="Verdana"/>
              <a:buChar char="◦"/>
              <a:defRPr kumimoji="0" sz="2400"/>
            </a:lvl2pPr>
            <a:lvl3pPr marL="786384" indent="-182880">
              <a:spcBef>
                <a:spcPts val="250"/>
              </a:spcBef>
              <a:buClr>
                <a:schemeClr val="accent2">
                  <a:tint val="85000"/>
                  <a:satMod val="285000"/>
                </a:schemeClr>
              </a:buClr>
              <a:buSzPct val="100000"/>
              <a:buFont typeface="Wingdings 2"/>
              <a:buChar char=""/>
              <a:defRPr kumimoji="0" sz="2200"/>
            </a:lvl3pPr>
            <a:lvl4pPr marL="1024128" indent="-182880">
              <a:spcBef>
                <a:spcPts val="230"/>
              </a:spcBef>
              <a:buClr>
                <a:schemeClr val="accent2">
                  <a:tint val="85000"/>
                  <a:satMod val="285000"/>
                </a:schemeClr>
              </a:buClr>
              <a:buSzPct val="112000"/>
              <a:buFont typeface="Verdana"/>
              <a:buChar char="◦"/>
              <a:defRPr kumimoji="0" sz="1900"/>
            </a:lvl4pPr>
            <a:lvl5pPr marL="1280160" indent="-182880">
              <a:spcBef>
                <a:spcPts val="250"/>
              </a:spcBef>
              <a:buClr>
                <a:schemeClr val="accent3">
                  <a:tint val="85000"/>
                  <a:satMod val="275000"/>
                </a:schemeClr>
              </a:buClr>
              <a:buSzPct val="100000"/>
              <a:buFont typeface="Wingdings 2"/>
              <a:buChar char=""/>
              <a:defRPr kumimoji="0"/>
            </a:lvl5pPr>
            <a:lvl6pPr marL="1490472" indent="-182880">
              <a:spcBef>
                <a:spcPts val="250"/>
              </a:spcBef>
              <a:buClr>
                <a:schemeClr val="accent3">
                  <a:tint val="85000"/>
                  <a:satMod val="275000"/>
                </a:schemeClr>
              </a:buClr>
              <a:buSzPct val="100000"/>
              <a:buFont typeface="Verdana"/>
              <a:buChar char="◦"/>
              <a:defRPr kumimoji="0" sz="1700" baseline="0"/>
            </a:lvl6pPr>
            <a:lvl7pPr marL="1700784" indent="-182880">
              <a:spcBef>
                <a:spcPts val="255"/>
              </a:spcBef>
              <a:buClr>
                <a:schemeClr val="accent3">
                  <a:tint val="85000"/>
                  <a:satMod val="275000"/>
                </a:schemeClr>
              </a:buClr>
              <a:buSzPct val="100000"/>
              <a:buFont typeface="Wingdings 2"/>
              <a:buChar char=""/>
              <a:defRPr kumimoji="0" sz="1500"/>
            </a:lvl7pPr>
            <a:lvl8pPr marL="1920240" indent="-182880">
              <a:spcBef>
                <a:spcPts val="257"/>
              </a:spcBef>
              <a:buClr>
                <a:schemeClr val="accent3">
                  <a:tint val="85000"/>
                  <a:satMod val="275000"/>
                </a:schemeClr>
              </a:buClr>
              <a:buSzPct val="100000"/>
              <a:buFont typeface="Verdana"/>
              <a:buChar char="◦"/>
              <a:defRPr kumimoji="0" sz="1500" baseline="0"/>
            </a:lvl8pPr>
            <a:lvl9pPr marL="2148840" indent="-182880">
              <a:spcBef>
                <a:spcPts val="255"/>
              </a:spcBef>
              <a:buClr>
                <a:schemeClr val="accent3">
                  <a:tint val="85000"/>
                  <a:satMod val="275000"/>
                </a:schemeClr>
              </a:buClr>
              <a:buSzPct val="100000"/>
              <a:buFont typeface="Wingdings 2"/>
              <a:buChar char=""/>
              <a:defRPr kumimoji="0" sz="1500"/>
            </a:lvl9pPr>
          </a:lstStyle>
          <a:p>
            <a:pPr marL="265176" marR="0" lvl="0" indent="-265176" algn="l" defTabSz="914400" rtl="0" eaLnBrk="1" fontAlgn="auto" latinLnBrk="0" hangingPunct="1">
              <a:lnSpc>
                <a:spcPct val="100000"/>
              </a:lnSpc>
              <a:spcBef>
                <a:spcPts val="250"/>
              </a:spcBef>
              <a:spcAft>
                <a:spcPts val="0"/>
              </a:spcAft>
              <a:buClr>
                <a:srgbClr val="98C723"/>
              </a:buClr>
              <a:buSzPct val="80000"/>
              <a:buFont typeface="Wingdings 2"/>
              <a:buChar char=""/>
              <a:tabLst/>
              <a:defRPr/>
            </a:pPr>
            <a:endParaRPr kumimoji="0" lang="en-US" altLang="en-US" sz="2800" b="1" i="1" u="none" strike="noStrike" kern="1200" cap="none" spc="0" normalizeH="0" baseline="0" noProof="0" dirty="0">
              <a:ln>
                <a:noFill/>
              </a:ln>
              <a:solidFill>
                <a:prstClr val="black"/>
              </a:solidFill>
              <a:effectLst/>
              <a:uLnTx/>
              <a:uFillTx/>
              <a:latin typeface="Calibri"/>
              <a:ea typeface="+mn-ea"/>
              <a:cs typeface="+mn-cs"/>
            </a:endParaRPr>
          </a:p>
          <a:p>
            <a:pPr>
              <a:buClr>
                <a:srgbClr val="98C723"/>
              </a:buClr>
              <a:buFont typeface="Arial" panose="020B0604020202020204" pitchFamily="34" charset="0"/>
              <a:buChar char="•"/>
              <a:defRPr/>
            </a:pPr>
            <a:r>
              <a:rPr lang="en-CA" sz="2300" dirty="0"/>
              <a:t>A centralized point of access to Individual Mental Health Support Services and Supportive Housing for people living with mental health and/or addictions challenges throughout the City of Toronto</a:t>
            </a:r>
          </a:p>
          <a:p>
            <a:pPr marL="265176" marR="0" lvl="0" indent="-265176" algn="l" defTabSz="914400" rtl="0" eaLnBrk="1" fontAlgn="auto" latinLnBrk="0" hangingPunct="1">
              <a:lnSpc>
                <a:spcPct val="100000"/>
              </a:lnSpc>
              <a:spcBef>
                <a:spcPts val="250"/>
              </a:spcBef>
              <a:spcAft>
                <a:spcPts val="0"/>
              </a:spcAft>
              <a:buClr>
                <a:srgbClr val="98C723"/>
              </a:buClr>
              <a:buSzPct val="80000"/>
              <a:buFont typeface="Wingdings 2"/>
              <a:buChar char=""/>
              <a:tabLst/>
              <a:defRPr/>
            </a:pPr>
            <a:endParaRPr kumimoji="0" lang="en-US" sz="2300" b="0" i="0" u="none" strike="noStrike" kern="1200" cap="none" spc="0" normalizeH="0" baseline="0" noProof="0" dirty="0">
              <a:ln>
                <a:noFill/>
              </a:ln>
              <a:solidFill>
                <a:prstClr val="black"/>
              </a:solidFill>
              <a:effectLst/>
              <a:uLnTx/>
              <a:uFillTx/>
              <a:latin typeface="Calibri"/>
              <a:ea typeface="+mn-ea"/>
              <a:cs typeface="+mn-cs"/>
            </a:endParaRPr>
          </a:p>
          <a:p>
            <a:pPr marL="285750" indent="-285750">
              <a:buFont typeface="Arial" panose="020B0604020202020204" pitchFamily="34" charset="0"/>
              <a:buChar char="•"/>
            </a:pPr>
            <a:r>
              <a:rPr lang="en-CA" sz="2300" dirty="0"/>
              <a:t>Partnered with a network of </a:t>
            </a:r>
            <a:r>
              <a:rPr lang="en-CA" sz="2300"/>
              <a:t>over 45 </a:t>
            </a:r>
            <a:r>
              <a:rPr lang="en-CA" sz="2300" dirty="0"/>
              <a:t>Mental Health and Addictions Service Providers in Toronto</a:t>
            </a:r>
          </a:p>
          <a:p>
            <a:pPr marL="0" indent="0">
              <a:buNone/>
            </a:pPr>
            <a:endParaRPr lang="en-CA" sz="2300" dirty="0"/>
          </a:p>
          <a:p>
            <a:pPr marL="285750" indent="-285750">
              <a:buFont typeface="Arial" panose="020B0604020202020204" pitchFamily="34" charset="0"/>
              <a:buChar char="•"/>
            </a:pPr>
            <a:r>
              <a:rPr lang="en-CA" sz="2300" dirty="0"/>
              <a:t>Provides streamlined access to multiple services through one application form and process</a:t>
            </a:r>
          </a:p>
          <a:p>
            <a:pPr marL="0" indent="0">
              <a:buNone/>
            </a:pPr>
            <a:endParaRPr lang="en-CA" sz="2300" dirty="0"/>
          </a:p>
          <a:p>
            <a:pPr marL="285750" indent="-285750">
              <a:buFont typeface="Arial" panose="020B0604020202020204" pitchFamily="34" charset="0"/>
              <a:buChar char="•"/>
            </a:pPr>
            <a:r>
              <a:rPr lang="en-CA" sz="2300" dirty="0"/>
              <a:t>Designed to remove barriers to access and reduce duplication of service</a:t>
            </a:r>
          </a:p>
          <a:p>
            <a:pPr marL="0" indent="0">
              <a:buNone/>
            </a:pPr>
            <a:endParaRPr lang="en-CA" sz="2300" dirty="0"/>
          </a:p>
          <a:p>
            <a:pPr marL="285750" indent="-285750">
              <a:buFont typeface="Arial" panose="020B0604020202020204" pitchFamily="34" charset="0"/>
              <a:buChar char="•"/>
            </a:pPr>
            <a:r>
              <a:rPr lang="en-CA" sz="2300" dirty="0"/>
              <a:t>Collecting consistent information to identify service gaps and underserved populations throughout the city</a:t>
            </a:r>
          </a:p>
          <a:p>
            <a:pPr marL="0" indent="0">
              <a:buNone/>
            </a:pPr>
            <a:endParaRPr lang="en-CA" sz="2300" dirty="0"/>
          </a:p>
          <a:p>
            <a:pPr marL="285750" indent="-285750">
              <a:buFont typeface="Arial" panose="020B0604020202020204" pitchFamily="34" charset="0"/>
              <a:buChar char="•"/>
            </a:pPr>
            <a:r>
              <a:rPr lang="en-CA" sz="2300" dirty="0"/>
              <a:t>“No Wrong Door” Policy – applicants have access to service regardless of where they start or who helps them get started</a:t>
            </a:r>
          </a:p>
          <a:p>
            <a:pPr marL="0" indent="0">
              <a:buNone/>
            </a:pPr>
            <a:endParaRPr lang="en-CA" sz="2300" dirty="0"/>
          </a:p>
          <a:p>
            <a:pPr marL="285750" indent="-285750">
              <a:buFont typeface="Arial" panose="020B0604020202020204" pitchFamily="34" charset="0"/>
              <a:buChar char="•"/>
            </a:pPr>
            <a:r>
              <a:rPr lang="en-CA" sz="2300" dirty="0"/>
              <a:t>Application is accessible by phone, fax, on-line application, or email.  </a:t>
            </a:r>
          </a:p>
          <a:p>
            <a:pPr marL="0" indent="0">
              <a:buNone/>
            </a:pPr>
            <a:r>
              <a:rPr lang="en-CA" sz="2300" i="1" dirty="0"/>
              <a:t>      </a:t>
            </a:r>
            <a:r>
              <a:rPr lang="en-CA" sz="1800" i="1" dirty="0"/>
              <a:t>Please note that we are currently not meeting with applicants in-person</a:t>
            </a:r>
            <a:endParaRPr lang="en-CA" sz="1800" dirty="0"/>
          </a:p>
          <a:p>
            <a:pPr marL="285750" indent="-285750">
              <a:buFont typeface="Arial" panose="020B0604020202020204" pitchFamily="34" charset="0"/>
              <a:buChar char="•"/>
            </a:pPr>
            <a:endParaRPr lang="en-CA" sz="2400" dirty="0"/>
          </a:p>
        </p:txBody>
      </p:sp>
      <p:pic>
        <p:nvPicPr>
          <p:cNvPr id="3" name="Picture 2" descr="cid:86FBD073-42A3-40E5-BCE6-381FE5C30E2D">
            <a:extLst>
              <a:ext uri="{FF2B5EF4-FFF2-40B4-BE49-F238E27FC236}">
                <a16:creationId xmlns:a16="http://schemas.microsoft.com/office/drawing/2014/main" id="{3349E2F7-B898-0A60-4F62-E779123D46DC}"/>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extLst>
      <p:ext uri="{BB962C8B-B14F-4D97-AF65-F5344CB8AC3E}">
        <p14:creationId xmlns:p14="http://schemas.microsoft.com/office/powerpoint/2010/main" val="426567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5192"/>
            <a:ext cx="8183880" cy="1051560"/>
          </a:xfrm>
        </p:spPr>
        <p:txBody>
          <a:bodyPr>
            <a:noAutofit/>
          </a:bodyPr>
          <a:lstStyle/>
          <a:p>
            <a:r>
              <a:rPr lang="en-CA" sz="3200" b="1" dirty="0">
                <a:solidFill>
                  <a:srgbClr val="92D050"/>
                </a:solidFill>
                <a:effectLst>
                  <a:outerShdw blurRad="50800" dist="38100" dir="5400000" algn="ctr" rotWithShape="0">
                    <a:schemeClr val="tx1">
                      <a:alpha val="55000"/>
                    </a:schemeClr>
                  </a:outerShdw>
                </a:effectLst>
              </a:rPr>
              <a:t>Applying to </a:t>
            </a:r>
            <a:br>
              <a:rPr lang="en-CA" sz="3200" b="1" dirty="0">
                <a:solidFill>
                  <a:srgbClr val="92D050"/>
                </a:solidFill>
                <a:effectLst>
                  <a:outerShdw blurRad="50800" dist="38100" dir="5400000" algn="ctr" rotWithShape="0">
                    <a:schemeClr val="tx1">
                      <a:alpha val="55000"/>
                    </a:schemeClr>
                  </a:outerShdw>
                </a:effectLst>
              </a:rPr>
            </a:br>
            <a:r>
              <a:rPr lang="en-CA" sz="3200" b="1" dirty="0">
                <a:solidFill>
                  <a:srgbClr val="92D050"/>
                </a:solidFill>
                <a:effectLst>
                  <a:outerShdw blurRad="50800" dist="38100" dir="5400000" algn="ctr" rotWithShape="0">
                    <a:schemeClr val="tx1">
                      <a:alpha val="55000"/>
                    </a:schemeClr>
                  </a:outerShdw>
                </a:effectLst>
              </a:rPr>
              <a:t>The Access Point</a:t>
            </a:r>
          </a:p>
        </p:txBody>
      </p:sp>
      <p:sp>
        <p:nvSpPr>
          <p:cNvPr id="6" name="Content Placeholder 2"/>
          <p:cNvSpPr txBox="1">
            <a:spLocks/>
          </p:cNvSpPr>
          <p:nvPr/>
        </p:nvSpPr>
        <p:spPr>
          <a:xfrm>
            <a:off x="427719" y="1196752"/>
            <a:ext cx="8208912" cy="5519518"/>
          </a:xfrm>
          <a:prstGeom prst="rect">
            <a:avLst/>
          </a:prstGeom>
          <a:noFill/>
          <a:ln>
            <a:noFill/>
          </a:ln>
        </p:spPr>
        <p:txBody>
          <a:bodyPr>
            <a:normAutofit fontScale="92500" lnSpcReduction="10000"/>
          </a:bodyPr>
          <a:lstStyle>
            <a:defPPr>
              <a:defRPr lang="en-US"/>
            </a:defPPr>
            <a:lvl1pPr marL="265176" indent="-265176">
              <a:spcBef>
                <a:spcPts val="250"/>
              </a:spcBef>
              <a:buClr>
                <a:schemeClr val="accent1"/>
              </a:buClr>
              <a:buSzPct val="80000"/>
              <a:buFont typeface="Wingdings 2"/>
              <a:buChar char=""/>
              <a:defRPr kumimoji="0" sz="2800">
                <a:effectLst/>
              </a:defRPr>
            </a:lvl1pPr>
            <a:lvl2pPr marL="548640" indent="-201168">
              <a:spcBef>
                <a:spcPts val="250"/>
              </a:spcBef>
              <a:buClr>
                <a:schemeClr val="accent1"/>
              </a:buClr>
              <a:buSzPct val="100000"/>
              <a:buFont typeface="Verdana"/>
              <a:buChar char="◦"/>
              <a:defRPr kumimoji="0" sz="2400"/>
            </a:lvl2pPr>
            <a:lvl3pPr marL="786384" indent="-182880">
              <a:spcBef>
                <a:spcPts val="250"/>
              </a:spcBef>
              <a:buClr>
                <a:schemeClr val="accent2">
                  <a:tint val="85000"/>
                  <a:satMod val="285000"/>
                </a:schemeClr>
              </a:buClr>
              <a:buSzPct val="100000"/>
              <a:buFont typeface="Wingdings 2"/>
              <a:buChar char=""/>
              <a:defRPr kumimoji="0" sz="2200"/>
            </a:lvl3pPr>
            <a:lvl4pPr marL="1024128" indent="-182880">
              <a:spcBef>
                <a:spcPts val="230"/>
              </a:spcBef>
              <a:buClr>
                <a:schemeClr val="accent2">
                  <a:tint val="85000"/>
                  <a:satMod val="285000"/>
                </a:schemeClr>
              </a:buClr>
              <a:buSzPct val="112000"/>
              <a:buFont typeface="Verdana"/>
              <a:buChar char="◦"/>
              <a:defRPr kumimoji="0" sz="1900"/>
            </a:lvl4pPr>
            <a:lvl5pPr marL="1280160" indent="-182880">
              <a:spcBef>
                <a:spcPts val="250"/>
              </a:spcBef>
              <a:buClr>
                <a:schemeClr val="accent3">
                  <a:tint val="85000"/>
                  <a:satMod val="275000"/>
                </a:schemeClr>
              </a:buClr>
              <a:buSzPct val="100000"/>
              <a:buFont typeface="Wingdings 2"/>
              <a:buChar char=""/>
              <a:defRPr kumimoji="0"/>
            </a:lvl5pPr>
            <a:lvl6pPr marL="1490472" indent="-182880">
              <a:spcBef>
                <a:spcPts val="250"/>
              </a:spcBef>
              <a:buClr>
                <a:schemeClr val="accent3">
                  <a:tint val="85000"/>
                  <a:satMod val="275000"/>
                </a:schemeClr>
              </a:buClr>
              <a:buSzPct val="100000"/>
              <a:buFont typeface="Verdana"/>
              <a:buChar char="◦"/>
              <a:defRPr kumimoji="0" sz="1700" baseline="0"/>
            </a:lvl6pPr>
            <a:lvl7pPr marL="1700784" indent="-182880">
              <a:spcBef>
                <a:spcPts val="255"/>
              </a:spcBef>
              <a:buClr>
                <a:schemeClr val="accent3">
                  <a:tint val="85000"/>
                  <a:satMod val="275000"/>
                </a:schemeClr>
              </a:buClr>
              <a:buSzPct val="100000"/>
              <a:buFont typeface="Wingdings 2"/>
              <a:buChar char=""/>
              <a:defRPr kumimoji="0" sz="1500"/>
            </a:lvl7pPr>
            <a:lvl8pPr marL="1920240" indent="-182880">
              <a:spcBef>
                <a:spcPts val="257"/>
              </a:spcBef>
              <a:buClr>
                <a:schemeClr val="accent3">
                  <a:tint val="85000"/>
                  <a:satMod val="275000"/>
                </a:schemeClr>
              </a:buClr>
              <a:buSzPct val="100000"/>
              <a:buFont typeface="Verdana"/>
              <a:buChar char="◦"/>
              <a:defRPr kumimoji="0" sz="1500" baseline="0"/>
            </a:lvl8pPr>
            <a:lvl9pPr marL="2148840" indent="-182880">
              <a:spcBef>
                <a:spcPts val="255"/>
              </a:spcBef>
              <a:buClr>
                <a:schemeClr val="accent3">
                  <a:tint val="85000"/>
                  <a:satMod val="275000"/>
                </a:schemeClr>
              </a:buClr>
              <a:buSzPct val="100000"/>
              <a:buFont typeface="Wingdings 2"/>
              <a:buChar char=""/>
              <a:defRPr kumimoji="0" sz="1500"/>
            </a:lvl9pPr>
          </a:lstStyle>
          <a:p>
            <a:pPr marL="265176" marR="0" lvl="0" indent="-265176" algn="l" defTabSz="914400" rtl="0" eaLnBrk="1" fontAlgn="auto" latinLnBrk="0" hangingPunct="1">
              <a:lnSpc>
                <a:spcPct val="100000"/>
              </a:lnSpc>
              <a:spcBef>
                <a:spcPts val="250"/>
              </a:spcBef>
              <a:spcAft>
                <a:spcPts val="0"/>
              </a:spcAft>
              <a:buClr>
                <a:srgbClr val="98C723"/>
              </a:buClr>
              <a:buSzPct val="80000"/>
              <a:buFont typeface="Wingdings 2"/>
              <a:buChar char=""/>
              <a:tabLst/>
              <a:defRPr/>
            </a:pPr>
            <a:endParaRPr kumimoji="0" lang="en-US" altLang="en-US" sz="2800" b="1" i="1" u="none" strike="noStrike" kern="1200" cap="none" spc="0" normalizeH="0" baseline="0" noProof="0" dirty="0">
              <a:ln>
                <a:noFill/>
              </a:ln>
              <a:solidFill>
                <a:prstClr val="black"/>
              </a:solidFill>
              <a:effectLst/>
              <a:uLnTx/>
              <a:uFillTx/>
              <a:latin typeface="Calibri"/>
              <a:ea typeface="+mn-ea"/>
              <a:cs typeface="+mn-cs"/>
            </a:endParaRPr>
          </a:p>
          <a:p>
            <a:pPr>
              <a:buClr>
                <a:srgbClr val="98C723"/>
              </a:buClr>
            </a:pPr>
            <a:r>
              <a:rPr kumimoji="0" lang="en-US" sz="2400" b="0" i="0" u="none" strike="noStrike" kern="1200" cap="none" spc="0" normalizeH="0" noProof="0" dirty="0">
                <a:ln>
                  <a:noFill/>
                </a:ln>
                <a:solidFill>
                  <a:schemeClr val="tx1"/>
                </a:solidFill>
                <a:effectLst/>
                <a:uLnTx/>
                <a:uFillTx/>
              </a:rPr>
              <a:t>Applicants or referrers can</a:t>
            </a:r>
            <a:r>
              <a:rPr lang="en-US" sz="2400" dirty="0"/>
              <a:t> complete the application form online at </a:t>
            </a:r>
            <a:r>
              <a:rPr lang="en-US" sz="2400" dirty="0">
                <a:hlinkClick r:id="rId2"/>
              </a:rPr>
              <a:t>www.theaccesspoint.ca</a:t>
            </a:r>
            <a:endParaRPr lang="en-US" sz="2400" dirty="0"/>
          </a:p>
          <a:p>
            <a:pPr marL="0" indent="0">
              <a:buClr>
                <a:srgbClr val="98C723"/>
              </a:buClr>
              <a:buNone/>
            </a:pPr>
            <a:endParaRPr lang="en-US" sz="2400" dirty="0"/>
          </a:p>
          <a:p>
            <a:pPr>
              <a:buClr>
                <a:srgbClr val="98C723"/>
              </a:buClr>
            </a:pPr>
            <a:r>
              <a:rPr lang="en-US" sz="2400" dirty="0"/>
              <a:t>Applicants can apply for supportive housing, individual support services, or both on the same application</a:t>
            </a:r>
          </a:p>
          <a:p>
            <a:pPr marL="0" indent="0">
              <a:buClr>
                <a:srgbClr val="98C723"/>
              </a:buClr>
              <a:buNone/>
            </a:pPr>
            <a:endParaRPr lang="en-US" sz="2400" dirty="0"/>
          </a:p>
          <a:p>
            <a:pPr>
              <a:buClr>
                <a:srgbClr val="98C723"/>
              </a:buClr>
            </a:pPr>
            <a:r>
              <a:rPr lang="en-US" sz="2400" dirty="0"/>
              <a:t>If submitting an application online, applicants will receive a temporary application ID number right away to confirm the application was received by the Access Point office</a:t>
            </a:r>
          </a:p>
          <a:p>
            <a:pPr marL="0" marR="0" lvl="0" indent="0" algn="l" defTabSz="914400" rtl="0" eaLnBrk="1" fontAlgn="auto" latinLnBrk="0" hangingPunct="1">
              <a:lnSpc>
                <a:spcPct val="100000"/>
              </a:lnSpc>
              <a:spcBef>
                <a:spcPts val="250"/>
              </a:spcBef>
              <a:spcAft>
                <a:spcPts val="0"/>
              </a:spcAft>
              <a:buClr>
                <a:srgbClr val="98C723"/>
              </a:buClr>
              <a:buSzPct val="80000"/>
              <a:buNone/>
              <a:tabLst/>
              <a:defRPr/>
            </a:pPr>
            <a:endParaRPr kumimoji="0" lang="en-US" altLang="en-US" sz="2400" b="1" i="1" u="none" strike="noStrike" kern="1200" cap="none" spc="0" normalizeH="0" baseline="0" noProof="0" dirty="0">
              <a:ln>
                <a:noFill/>
              </a:ln>
              <a:solidFill>
                <a:prstClr val="black"/>
              </a:solidFill>
              <a:effectLst/>
              <a:uLnTx/>
              <a:uFillTx/>
              <a:latin typeface="Calibri"/>
              <a:ea typeface="+mn-ea"/>
              <a:cs typeface="+mn-cs"/>
            </a:endParaRPr>
          </a:p>
          <a:p>
            <a:pPr marL="265176" marR="0" lvl="0" indent="-265176" algn="l" defTabSz="914400" rtl="0" eaLnBrk="1" fontAlgn="auto" latinLnBrk="0" hangingPunct="1">
              <a:lnSpc>
                <a:spcPct val="100000"/>
              </a:lnSpc>
              <a:spcBef>
                <a:spcPts val="250"/>
              </a:spcBef>
              <a:spcAft>
                <a:spcPts val="0"/>
              </a:spcAft>
              <a:buClr>
                <a:srgbClr val="98C723"/>
              </a:buClr>
              <a:buSzPct val="80000"/>
              <a:buFont typeface="Wingdings 2"/>
              <a:buChar char=""/>
              <a:tabLst/>
              <a:defRPr/>
            </a:pPr>
            <a:r>
              <a:rPr kumimoji="0" lang="en-US" sz="2400" i="0" u="none" strike="noStrike" kern="1200" cap="none" spc="0" normalizeH="0" baseline="0" noProof="0" dirty="0">
                <a:ln>
                  <a:noFill/>
                </a:ln>
                <a:solidFill>
                  <a:prstClr val="black"/>
                </a:solidFill>
                <a:effectLst/>
                <a:uLnTx/>
                <a:uFillTx/>
                <a:latin typeface="Calibri"/>
                <a:ea typeface="+mn-ea"/>
                <a:cs typeface="+mn-cs"/>
              </a:rPr>
              <a:t>The Access Point office will review the application for completeness and follow up with the applicant or referrer if any information is missing. Depending on the services applied for, applicants have an additional conversation with The Access Point staff to help match applicants to the right service</a:t>
            </a:r>
          </a:p>
        </p:txBody>
      </p:sp>
      <p:pic>
        <p:nvPicPr>
          <p:cNvPr id="3" name="Picture 2" descr="cid:86FBD073-42A3-40E5-BCE6-381FE5C30E2D">
            <a:extLst>
              <a:ext uri="{FF2B5EF4-FFF2-40B4-BE49-F238E27FC236}">
                <a16:creationId xmlns:a16="http://schemas.microsoft.com/office/drawing/2014/main" id="{0B49A694-609E-9B4D-35C0-CD3451354947}"/>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extLst>
      <p:ext uri="{BB962C8B-B14F-4D97-AF65-F5344CB8AC3E}">
        <p14:creationId xmlns:p14="http://schemas.microsoft.com/office/powerpoint/2010/main" val="256277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5192"/>
            <a:ext cx="8183880" cy="1051560"/>
          </a:xfrm>
        </p:spPr>
        <p:txBody>
          <a:bodyPr>
            <a:noAutofit/>
          </a:bodyPr>
          <a:lstStyle/>
          <a:p>
            <a:r>
              <a:rPr lang="en-CA" sz="3200" b="1" dirty="0">
                <a:solidFill>
                  <a:srgbClr val="92D050"/>
                </a:solidFill>
                <a:effectLst>
                  <a:outerShdw blurRad="50800" dist="38100" dir="5400000" algn="ctr" rotWithShape="0">
                    <a:schemeClr val="tx1">
                      <a:alpha val="55000"/>
                    </a:schemeClr>
                  </a:outerShdw>
                </a:effectLst>
              </a:rPr>
              <a:t>Individual Support Services </a:t>
            </a:r>
            <a:br>
              <a:rPr lang="en-CA" sz="3200" b="1" dirty="0">
                <a:solidFill>
                  <a:srgbClr val="92D050"/>
                </a:solidFill>
                <a:effectLst>
                  <a:outerShdw blurRad="50800" dist="38100" dir="5400000" algn="ctr" rotWithShape="0">
                    <a:schemeClr val="tx1">
                      <a:alpha val="55000"/>
                    </a:schemeClr>
                  </a:outerShdw>
                </a:effectLst>
              </a:rPr>
            </a:br>
            <a:r>
              <a:rPr lang="en-CA" sz="3200" b="1" dirty="0">
                <a:solidFill>
                  <a:srgbClr val="92D050"/>
                </a:solidFill>
                <a:effectLst>
                  <a:outerShdw blurRad="50800" dist="38100" dir="5400000" algn="ctr" rotWithShape="0">
                    <a:schemeClr val="tx1">
                      <a:alpha val="55000"/>
                    </a:schemeClr>
                  </a:outerShdw>
                </a:effectLst>
              </a:rPr>
              <a:t>Within Our Network</a:t>
            </a:r>
          </a:p>
        </p:txBody>
      </p:sp>
      <p:sp>
        <p:nvSpPr>
          <p:cNvPr id="6" name="Content Placeholder 2"/>
          <p:cNvSpPr txBox="1">
            <a:spLocks/>
          </p:cNvSpPr>
          <p:nvPr/>
        </p:nvSpPr>
        <p:spPr>
          <a:xfrm>
            <a:off x="427719" y="1196752"/>
            <a:ext cx="8208912" cy="5519518"/>
          </a:xfrm>
          <a:prstGeom prst="rect">
            <a:avLst/>
          </a:prstGeom>
          <a:noFill/>
          <a:ln>
            <a:noFill/>
          </a:ln>
        </p:spPr>
        <p:txBody>
          <a:bodyPr>
            <a:normAutofit fontScale="70000" lnSpcReduction="20000"/>
          </a:bodyPr>
          <a:lstStyle>
            <a:defPPr>
              <a:defRPr lang="en-US"/>
            </a:defPPr>
            <a:lvl1pPr marL="265176" indent="-265176">
              <a:spcBef>
                <a:spcPts val="250"/>
              </a:spcBef>
              <a:buClr>
                <a:schemeClr val="accent1"/>
              </a:buClr>
              <a:buSzPct val="80000"/>
              <a:buFont typeface="Wingdings 2"/>
              <a:buChar char=""/>
              <a:defRPr kumimoji="0" sz="2800">
                <a:effectLst/>
              </a:defRPr>
            </a:lvl1pPr>
            <a:lvl2pPr marL="548640" indent="-201168">
              <a:spcBef>
                <a:spcPts val="250"/>
              </a:spcBef>
              <a:buClr>
                <a:schemeClr val="accent1"/>
              </a:buClr>
              <a:buSzPct val="100000"/>
              <a:buFont typeface="Verdana"/>
              <a:buChar char="◦"/>
              <a:defRPr kumimoji="0" sz="2400"/>
            </a:lvl2pPr>
            <a:lvl3pPr marL="786384" indent="-182880">
              <a:spcBef>
                <a:spcPts val="250"/>
              </a:spcBef>
              <a:buClr>
                <a:schemeClr val="accent2">
                  <a:tint val="85000"/>
                  <a:satMod val="285000"/>
                </a:schemeClr>
              </a:buClr>
              <a:buSzPct val="100000"/>
              <a:buFont typeface="Wingdings 2"/>
              <a:buChar char=""/>
              <a:defRPr kumimoji="0" sz="2200"/>
            </a:lvl3pPr>
            <a:lvl4pPr marL="1024128" indent="-182880">
              <a:spcBef>
                <a:spcPts val="230"/>
              </a:spcBef>
              <a:buClr>
                <a:schemeClr val="accent2">
                  <a:tint val="85000"/>
                  <a:satMod val="285000"/>
                </a:schemeClr>
              </a:buClr>
              <a:buSzPct val="112000"/>
              <a:buFont typeface="Verdana"/>
              <a:buChar char="◦"/>
              <a:defRPr kumimoji="0" sz="1900"/>
            </a:lvl4pPr>
            <a:lvl5pPr marL="1280160" indent="-182880">
              <a:spcBef>
                <a:spcPts val="250"/>
              </a:spcBef>
              <a:buClr>
                <a:schemeClr val="accent3">
                  <a:tint val="85000"/>
                  <a:satMod val="275000"/>
                </a:schemeClr>
              </a:buClr>
              <a:buSzPct val="100000"/>
              <a:buFont typeface="Wingdings 2"/>
              <a:buChar char=""/>
              <a:defRPr kumimoji="0"/>
            </a:lvl5pPr>
            <a:lvl6pPr marL="1490472" indent="-182880">
              <a:spcBef>
                <a:spcPts val="250"/>
              </a:spcBef>
              <a:buClr>
                <a:schemeClr val="accent3">
                  <a:tint val="85000"/>
                  <a:satMod val="275000"/>
                </a:schemeClr>
              </a:buClr>
              <a:buSzPct val="100000"/>
              <a:buFont typeface="Verdana"/>
              <a:buChar char="◦"/>
              <a:defRPr kumimoji="0" sz="1700" baseline="0"/>
            </a:lvl6pPr>
            <a:lvl7pPr marL="1700784" indent="-182880">
              <a:spcBef>
                <a:spcPts val="255"/>
              </a:spcBef>
              <a:buClr>
                <a:schemeClr val="accent3">
                  <a:tint val="85000"/>
                  <a:satMod val="275000"/>
                </a:schemeClr>
              </a:buClr>
              <a:buSzPct val="100000"/>
              <a:buFont typeface="Wingdings 2"/>
              <a:buChar char=""/>
              <a:defRPr kumimoji="0" sz="1500"/>
            </a:lvl7pPr>
            <a:lvl8pPr marL="1920240" indent="-182880">
              <a:spcBef>
                <a:spcPts val="257"/>
              </a:spcBef>
              <a:buClr>
                <a:schemeClr val="accent3">
                  <a:tint val="85000"/>
                  <a:satMod val="275000"/>
                </a:schemeClr>
              </a:buClr>
              <a:buSzPct val="100000"/>
              <a:buFont typeface="Verdana"/>
              <a:buChar char="◦"/>
              <a:defRPr kumimoji="0" sz="1500" baseline="0"/>
            </a:lvl8pPr>
            <a:lvl9pPr marL="2148840" indent="-182880">
              <a:spcBef>
                <a:spcPts val="255"/>
              </a:spcBef>
              <a:buClr>
                <a:schemeClr val="accent3">
                  <a:tint val="85000"/>
                  <a:satMod val="275000"/>
                </a:schemeClr>
              </a:buClr>
              <a:buSzPct val="100000"/>
              <a:buFont typeface="Wingdings 2"/>
              <a:buChar char=""/>
              <a:defRPr kumimoji="0" sz="1500"/>
            </a:lvl9pPr>
          </a:lstStyle>
          <a:p>
            <a:endParaRPr lang="en-US" altLang="en-US" b="1" i="1" dirty="0"/>
          </a:p>
          <a:p>
            <a:r>
              <a:rPr lang="en-US" altLang="en-US" sz="2600" b="1" i="1" dirty="0"/>
              <a:t>Intensive Case Management (ICM)</a:t>
            </a:r>
            <a:r>
              <a:rPr lang="en-US" altLang="en-US" sz="2600" b="1" dirty="0"/>
              <a:t>- </a:t>
            </a:r>
            <a:r>
              <a:rPr lang="en-US" altLang="en-US" sz="2600" dirty="0"/>
              <a:t>People with serious and persistent  mental health challenges that impact their day-to-day life can be connected with a case manager for one-on-one, goal-oriented support.  Intensive Case Managers may also connect individuals to other support services in the community.</a:t>
            </a:r>
            <a:endParaRPr lang="en-US" altLang="en-US" sz="2600" b="1" i="1" dirty="0"/>
          </a:p>
          <a:p>
            <a:endParaRPr lang="en-CA" altLang="en-US" sz="2600" dirty="0"/>
          </a:p>
          <a:p>
            <a:r>
              <a:rPr lang="en-US" altLang="en-US" sz="2600" b="1" i="1" dirty="0"/>
              <a:t>Assertive Community Treatment Teams (ACTT)</a:t>
            </a:r>
            <a:r>
              <a:rPr lang="en-US" altLang="en-US" sz="2600" dirty="0"/>
              <a:t> – People living with serious challenges due to their mental health concerns can be connected to a multi-disciplinary team that provides treatment, rehabilitation and support in their recovery.  ACTT team members will often visit individuals several times per week.  Specific eligibility criteria apply for this service. </a:t>
            </a:r>
            <a:br>
              <a:rPr lang="en-US" altLang="en-US" sz="1400" dirty="0"/>
            </a:br>
            <a:endParaRPr lang="en-US" altLang="en-US" sz="1400" dirty="0"/>
          </a:p>
          <a:p>
            <a:pPr lvl="1"/>
            <a:r>
              <a:rPr lang="en-US" altLang="en-US" sz="2300" b="1" dirty="0"/>
              <a:t>ACTT providers require</a:t>
            </a:r>
            <a:r>
              <a:rPr lang="en-US" altLang="en-US" sz="2300" dirty="0"/>
              <a:t> </a:t>
            </a:r>
            <a:r>
              <a:rPr lang="en-US" altLang="en-US" sz="2300" b="1" dirty="0"/>
              <a:t>the following information to be included in this application:</a:t>
            </a:r>
            <a:endParaRPr lang="en-CA" altLang="en-US" sz="2300" dirty="0"/>
          </a:p>
          <a:p>
            <a:pPr lvl="2">
              <a:buClr>
                <a:schemeClr val="accent1"/>
              </a:buClr>
              <a:buSzPct val="50000"/>
              <a:buFont typeface="Wingdings" panose="05000000000000000000" pitchFamily="2" charset="2"/>
              <a:buChar char="Ø"/>
            </a:pPr>
            <a:r>
              <a:rPr lang="en-US" altLang="en-US" sz="2300" dirty="0"/>
              <a:t>Specific diagnosis </a:t>
            </a:r>
            <a:endParaRPr lang="en-CA" altLang="en-US" sz="2300" dirty="0"/>
          </a:p>
          <a:p>
            <a:pPr lvl="2">
              <a:buClr>
                <a:schemeClr val="accent1"/>
              </a:buClr>
              <a:buSzPct val="50000"/>
              <a:buFont typeface="Wingdings" panose="05000000000000000000" pitchFamily="2" charset="2"/>
              <a:buChar char="Ø"/>
            </a:pPr>
            <a:r>
              <a:rPr lang="en-US" altLang="en-US" sz="2300" dirty="0"/>
              <a:t>History of hospitalizations – supporting hospital records are </a:t>
            </a:r>
            <a:r>
              <a:rPr lang="en-CA" altLang="en-US" sz="2300" dirty="0"/>
              <a:t>required</a:t>
            </a:r>
          </a:p>
          <a:p>
            <a:endParaRPr lang="en-US" altLang="en-US" b="1" i="1" dirty="0"/>
          </a:p>
          <a:p>
            <a:r>
              <a:rPr lang="en-US" altLang="en-US" sz="2600" b="1" i="1" dirty="0"/>
              <a:t>Early Psychosis Intervention (EPI) – </a:t>
            </a:r>
            <a:r>
              <a:rPr lang="en-US" altLang="en-US" sz="2600" dirty="0"/>
              <a:t>Youth or young adults experiencing first episode of psychosis can be connected to a specialized Early Psychosis Intervention team to provide intensive support and psychiatric treatment for up to 3 years</a:t>
            </a:r>
            <a:br>
              <a:rPr lang="en-US" altLang="en-US" sz="2600" dirty="0"/>
            </a:br>
            <a:endParaRPr lang="en-US" altLang="en-US" dirty="0"/>
          </a:p>
          <a:p>
            <a:pPr lvl="1"/>
            <a:r>
              <a:rPr lang="en-US" sz="2300" b="1" dirty="0"/>
              <a:t>EPI providers require collateral documents to support the application for Early Intervention services.</a:t>
            </a:r>
          </a:p>
        </p:txBody>
      </p:sp>
      <p:pic>
        <p:nvPicPr>
          <p:cNvPr id="7" name="Picture 6" descr="cid:86FBD073-42A3-40E5-BCE6-381FE5C30E2D"/>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7505" y="116632"/>
            <a:ext cx="3240360" cy="936104"/>
          </a:xfrm>
          <a:prstGeom prst="rect">
            <a:avLst/>
          </a:prstGeom>
          <a:noFill/>
          <a:ln>
            <a:noFill/>
          </a:ln>
        </p:spPr>
      </p:pic>
    </p:spTree>
    <p:extLst>
      <p:ext uri="{BB962C8B-B14F-4D97-AF65-F5344CB8AC3E}">
        <p14:creationId xmlns:p14="http://schemas.microsoft.com/office/powerpoint/2010/main" val="21330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06299" y="404255"/>
            <a:ext cx="8183880" cy="1051560"/>
          </a:xfrm>
          <a:prstGeom prst="rect">
            <a:avLst/>
          </a:prstGeom>
        </p:spPr>
        <p:txBody>
          <a:bodyPr vert="horz" anchor="b">
            <a:no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r"/>
            <a:r>
              <a:rPr lang="en-CA" sz="3200" dirty="0">
                <a:solidFill>
                  <a:srgbClr val="92D050"/>
                </a:solidFill>
                <a:effectLst>
                  <a:outerShdw blurRad="50800" dist="38100" dir="5400000" algn="tl" rotWithShape="0">
                    <a:schemeClr val="tx1">
                      <a:alpha val="55000"/>
                    </a:schemeClr>
                  </a:outerShdw>
                </a:effectLst>
              </a:rPr>
              <a:t>Applications for </a:t>
            </a:r>
          </a:p>
          <a:p>
            <a:pPr algn="r"/>
            <a:r>
              <a:rPr lang="en-CA" sz="3200" dirty="0">
                <a:solidFill>
                  <a:srgbClr val="92D050"/>
                </a:solidFill>
                <a:effectLst>
                  <a:outerShdw blurRad="50800" dist="38100" dir="5400000" algn="tl" rotWithShape="0">
                    <a:schemeClr val="tx1">
                      <a:alpha val="55000"/>
                    </a:schemeClr>
                  </a:outerShdw>
                </a:effectLst>
              </a:rPr>
              <a:t>Individual Supports</a:t>
            </a:r>
          </a:p>
        </p:txBody>
      </p:sp>
      <p:sp>
        <p:nvSpPr>
          <p:cNvPr id="9" name="Content Placeholder 2"/>
          <p:cNvSpPr txBox="1">
            <a:spLocks/>
          </p:cNvSpPr>
          <p:nvPr/>
        </p:nvSpPr>
        <p:spPr>
          <a:xfrm>
            <a:off x="453821" y="1475532"/>
            <a:ext cx="8208912" cy="5121820"/>
          </a:xfrm>
          <a:prstGeom prst="rect">
            <a:avLst/>
          </a:prstGeom>
          <a:noFill/>
          <a:ln>
            <a:noFill/>
          </a:ln>
        </p:spPr>
        <p:txBody>
          <a:bodyPr>
            <a:normAutofit fontScale="77500" lnSpcReduction="20000"/>
          </a:bodyPr>
          <a:lstStyle>
            <a:defPPr>
              <a:defRPr lang="en-US"/>
            </a:defPPr>
            <a:lvl1pPr marL="265176" indent="-265176">
              <a:spcBef>
                <a:spcPts val="250"/>
              </a:spcBef>
              <a:buClr>
                <a:schemeClr val="accent1"/>
              </a:buClr>
              <a:buSzPct val="80000"/>
              <a:buFont typeface="Wingdings 2"/>
              <a:buChar char=""/>
              <a:defRPr kumimoji="0" sz="2800">
                <a:effectLst/>
              </a:defRPr>
            </a:lvl1pPr>
            <a:lvl2pPr marL="548640" indent="-201168">
              <a:spcBef>
                <a:spcPts val="250"/>
              </a:spcBef>
              <a:buClr>
                <a:schemeClr val="accent1"/>
              </a:buClr>
              <a:buSzPct val="100000"/>
              <a:buFont typeface="Verdana"/>
              <a:buChar char="◦"/>
              <a:defRPr kumimoji="0" sz="2400"/>
            </a:lvl2pPr>
            <a:lvl3pPr marL="786384" indent="-182880">
              <a:spcBef>
                <a:spcPts val="250"/>
              </a:spcBef>
              <a:buClr>
                <a:schemeClr val="accent2">
                  <a:tint val="85000"/>
                  <a:satMod val="285000"/>
                </a:schemeClr>
              </a:buClr>
              <a:buSzPct val="100000"/>
              <a:buFont typeface="Wingdings 2"/>
              <a:buChar char=""/>
              <a:defRPr kumimoji="0" sz="2200"/>
            </a:lvl3pPr>
            <a:lvl4pPr marL="1024128" indent="-182880">
              <a:spcBef>
                <a:spcPts val="230"/>
              </a:spcBef>
              <a:buClr>
                <a:schemeClr val="accent2">
                  <a:tint val="85000"/>
                  <a:satMod val="285000"/>
                </a:schemeClr>
              </a:buClr>
              <a:buSzPct val="112000"/>
              <a:buFont typeface="Verdana"/>
              <a:buChar char="◦"/>
              <a:defRPr kumimoji="0" sz="1900"/>
            </a:lvl4pPr>
            <a:lvl5pPr marL="1280160" indent="-182880">
              <a:spcBef>
                <a:spcPts val="250"/>
              </a:spcBef>
              <a:buClr>
                <a:schemeClr val="accent3">
                  <a:tint val="85000"/>
                  <a:satMod val="275000"/>
                </a:schemeClr>
              </a:buClr>
              <a:buSzPct val="100000"/>
              <a:buFont typeface="Wingdings 2"/>
              <a:buChar char=""/>
              <a:defRPr kumimoji="0"/>
            </a:lvl5pPr>
            <a:lvl6pPr marL="1490472" indent="-182880">
              <a:spcBef>
                <a:spcPts val="250"/>
              </a:spcBef>
              <a:buClr>
                <a:schemeClr val="accent3">
                  <a:tint val="85000"/>
                  <a:satMod val="275000"/>
                </a:schemeClr>
              </a:buClr>
              <a:buSzPct val="100000"/>
              <a:buFont typeface="Verdana"/>
              <a:buChar char="◦"/>
              <a:defRPr kumimoji="0" sz="1700" baseline="0"/>
            </a:lvl6pPr>
            <a:lvl7pPr marL="1700784" indent="-182880">
              <a:spcBef>
                <a:spcPts val="255"/>
              </a:spcBef>
              <a:buClr>
                <a:schemeClr val="accent3">
                  <a:tint val="85000"/>
                  <a:satMod val="275000"/>
                </a:schemeClr>
              </a:buClr>
              <a:buSzPct val="100000"/>
              <a:buFont typeface="Wingdings 2"/>
              <a:buChar char=""/>
              <a:defRPr kumimoji="0" sz="1500"/>
            </a:lvl7pPr>
            <a:lvl8pPr marL="1920240" indent="-182880">
              <a:spcBef>
                <a:spcPts val="257"/>
              </a:spcBef>
              <a:buClr>
                <a:schemeClr val="accent3">
                  <a:tint val="85000"/>
                  <a:satMod val="275000"/>
                </a:schemeClr>
              </a:buClr>
              <a:buSzPct val="100000"/>
              <a:buFont typeface="Verdana"/>
              <a:buChar char="◦"/>
              <a:defRPr kumimoji="0" sz="1500" baseline="0"/>
            </a:lvl8pPr>
            <a:lvl9pPr marL="2148840" indent="-182880">
              <a:spcBef>
                <a:spcPts val="255"/>
              </a:spcBef>
              <a:buClr>
                <a:schemeClr val="accent3">
                  <a:tint val="85000"/>
                  <a:satMod val="275000"/>
                </a:schemeClr>
              </a:buClr>
              <a:buSzPct val="100000"/>
              <a:buFont typeface="Wingdings 2"/>
              <a:buChar char=""/>
              <a:defRPr kumimoji="0" sz="1500"/>
            </a:lvl9pPr>
          </a:lstStyle>
          <a:p>
            <a:pPr marL="0" indent="0">
              <a:buNone/>
            </a:pPr>
            <a:endParaRPr lang="en-CA" altLang="en-US" dirty="0"/>
          </a:p>
          <a:p>
            <a:r>
              <a:rPr lang="en-CA" altLang="en-US" sz="2200" dirty="0"/>
              <a:t>An Access Point Service Navigator  will complete an assessment interview with the applicant to determine if the support service the applicant applied for is the most appropriate service option for their needs</a:t>
            </a:r>
          </a:p>
          <a:p>
            <a:pPr marL="0" indent="0">
              <a:buNone/>
            </a:pPr>
            <a:endParaRPr lang="en-CA" altLang="en-US" sz="2200" dirty="0"/>
          </a:p>
          <a:p>
            <a:r>
              <a:rPr lang="en-CA" altLang="en-US" sz="2200" dirty="0"/>
              <a:t>If individual support services through The Access Point do not appear to be an appropriate fit for the applicant’s support needs, other community services may be suggested</a:t>
            </a:r>
          </a:p>
          <a:p>
            <a:pPr marL="0" indent="0">
              <a:buNone/>
            </a:pPr>
            <a:endParaRPr lang="en-CA" altLang="en-US" sz="2200" dirty="0"/>
          </a:p>
          <a:p>
            <a:pPr marL="265176" marR="0" lvl="0" indent="-265176" algn="l" defTabSz="914400" rtl="0" eaLnBrk="1" fontAlgn="auto" latinLnBrk="0" hangingPunct="1">
              <a:lnSpc>
                <a:spcPct val="100000"/>
              </a:lnSpc>
              <a:spcBef>
                <a:spcPts val="250"/>
              </a:spcBef>
              <a:spcAft>
                <a:spcPts val="0"/>
              </a:spcAft>
              <a:buClr>
                <a:srgbClr val="98C723"/>
              </a:buClr>
              <a:buSzPct val="80000"/>
              <a:buFont typeface="Wingdings 2"/>
              <a:buChar char=""/>
              <a:tabLst/>
              <a:defRPr/>
            </a:pPr>
            <a:r>
              <a:rPr lang="en-US" sz="2200" dirty="0">
                <a:solidFill>
                  <a:schemeClr val="tx1"/>
                </a:solidFill>
              </a:rPr>
              <a:t>Applicants are matched to Individual Support service providers based on the geographical location they presently live in</a:t>
            </a:r>
          </a:p>
          <a:p>
            <a:endParaRPr lang="en-CA" altLang="en-US" sz="2200" dirty="0"/>
          </a:p>
          <a:p>
            <a:r>
              <a:rPr lang="en-CA" altLang="en-US" sz="2200" dirty="0"/>
              <a:t>When an applicant is matched with a Service Provider, the applicant’s file is sent electronically to the service provider through the secure Access Point database.</a:t>
            </a:r>
          </a:p>
          <a:p>
            <a:endParaRPr lang="en-CA" altLang="en-US" sz="2200" dirty="0"/>
          </a:p>
          <a:p>
            <a:r>
              <a:rPr lang="en-CA" altLang="en-US" sz="2200" dirty="0"/>
              <a:t>The Service Provider contacts the applicant within 7-10 business days to begin service.</a:t>
            </a:r>
          </a:p>
          <a:p>
            <a:pPr marL="265176" marR="0" lvl="0" indent="-265176" algn="l" defTabSz="914400" rtl="0" eaLnBrk="1" fontAlgn="auto" latinLnBrk="0" hangingPunct="1">
              <a:lnSpc>
                <a:spcPct val="100000"/>
              </a:lnSpc>
              <a:spcBef>
                <a:spcPts val="250"/>
              </a:spcBef>
              <a:spcAft>
                <a:spcPts val="0"/>
              </a:spcAft>
              <a:buClr>
                <a:srgbClr val="98C723"/>
              </a:buClr>
              <a:buSzPct val="80000"/>
              <a:buFont typeface="Wingdings 2"/>
              <a:buChar char=""/>
              <a:tabLst/>
              <a:defRPr/>
            </a:pPr>
            <a:endParaRPr lang="en-US" sz="2200" dirty="0"/>
          </a:p>
          <a:p>
            <a:pPr>
              <a:buClr>
                <a:srgbClr val="98C723"/>
              </a:buClr>
            </a:pPr>
            <a:r>
              <a:rPr lang="en-US" sz="2200" dirty="0">
                <a:solidFill>
                  <a:schemeClr val="tx1"/>
                </a:solidFill>
              </a:rPr>
              <a:t>Wait times vary based on a combination of factors including client needs, geographical location, and chronological order of the wait list. Wait times are subject to change depending on availability of services</a:t>
            </a:r>
          </a:p>
          <a:p>
            <a:pPr marL="0" indent="0">
              <a:buNone/>
            </a:pPr>
            <a:endParaRPr lang="en-CA" altLang="en-US" sz="2300" dirty="0"/>
          </a:p>
          <a:p>
            <a:pPr marL="0" indent="0">
              <a:buNone/>
            </a:pPr>
            <a:endParaRPr lang="en-CA" altLang="en-US" sz="2300" dirty="0"/>
          </a:p>
          <a:p>
            <a:endParaRPr lang="en-CA" altLang="en-US" sz="2300" dirty="0"/>
          </a:p>
          <a:p>
            <a:pPr marL="0" indent="0">
              <a:buNone/>
            </a:pPr>
            <a:endParaRPr lang="en-CA" altLang="en-US" sz="2300" dirty="0"/>
          </a:p>
          <a:p>
            <a:pPr marL="0" indent="0">
              <a:buNone/>
            </a:pPr>
            <a:endParaRPr lang="en-CA" altLang="en-US" sz="2300" dirty="0"/>
          </a:p>
          <a:p>
            <a:pPr lvl="2"/>
            <a:endParaRPr lang="en-CA" altLang="en-US" dirty="0"/>
          </a:p>
        </p:txBody>
      </p:sp>
      <p:pic>
        <p:nvPicPr>
          <p:cNvPr id="2" name="Picture 1" descr="cid:86FBD073-42A3-40E5-BCE6-381FE5C30E2D">
            <a:extLst>
              <a:ext uri="{FF2B5EF4-FFF2-40B4-BE49-F238E27FC236}">
                <a16:creationId xmlns:a16="http://schemas.microsoft.com/office/drawing/2014/main" id="{CB93BE81-6D18-5C41-9EB0-1B332605C51D}"/>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extLst>
      <p:ext uri="{BB962C8B-B14F-4D97-AF65-F5344CB8AC3E}">
        <p14:creationId xmlns:p14="http://schemas.microsoft.com/office/powerpoint/2010/main" val="939267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811" y="202176"/>
            <a:ext cx="8183880" cy="1051560"/>
          </a:xfrm>
        </p:spPr>
        <p:txBody>
          <a:bodyPr>
            <a:normAutofit fontScale="90000"/>
          </a:bodyPr>
          <a:lstStyle/>
          <a:p>
            <a:r>
              <a:rPr lang="en-CA" dirty="0"/>
              <a:t>      		 </a:t>
            </a:r>
            <a:r>
              <a:rPr lang="en-CA" sz="3600" b="1" dirty="0">
                <a:solidFill>
                  <a:srgbClr val="92D050"/>
                </a:solidFill>
                <a:effectLst>
                  <a:outerShdw blurRad="50800" dist="50800" dir="5400000" algn="ctr" rotWithShape="0">
                    <a:schemeClr val="tx1">
                      <a:alpha val="55000"/>
                    </a:schemeClr>
                  </a:outerShdw>
                </a:effectLst>
              </a:rPr>
              <a:t>Supportive Housing </a:t>
            </a:r>
            <a:br>
              <a:rPr lang="en-CA" sz="3600" b="1" dirty="0">
                <a:solidFill>
                  <a:srgbClr val="92D050"/>
                </a:solidFill>
                <a:effectLst>
                  <a:outerShdw blurRad="50800" dist="50800" dir="5400000" algn="ctr" rotWithShape="0">
                    <a:schemeClr val="tx1">
                      <a:alpha val="55000"/>
                    </a:schemeClr>
                  </a:outerShdw>
                </a:effectLst>
              </a:rPr>
            </a:br>
            <a:r>
              <a:rPr lang="en-CA" sz="3600" b="1" dirty="0">
                <a:solidFill>
                  <a:srgbClr val="92D050"/>
                </a:solidFill>
                <a:effectLst>
                  <a:outerShdw blurRad="50800" dist="50800" dir="5400000" algn="ctr" rotWithShape="0">
                    <a:schemeClr val="tx1">
                      <a:alpha val="55000"/>
                    </a:schemeClr>
                  </a:outerShdw>
                </a:effectLst>
              </a:rPr>
              <a:t>Within Our Network</a:t>
            </a:r>
          </a:p>
        </p:txBody>
      </p:sp>
      <p:sp>
        <p:nvSpPr>
          <p:cNvPr id="6" name="Content Placeholder 2"/>
          <p:cNvSpPr txBox="1">
            <a:spLocks/>
          </p:cNvSpPr>
          <p:nvPr/>
        </p:nvSpPr>
        <p:spPr>
          <a:xfrm>
            <a:off x="478853" y="1321862"/>
            <a:ext cx="8208912" cy="5184576"/>
          </a:xfrm>
          <a:prstGeom prst="rect">
            <a:avLst/>
          </a:prstGeom>
          <a:noFill/>
          <a:ln>
            <a:noFill/>
          </a:ln>
        </p:spPr>
        <p:txBody>
          <a:bodyPr>
            <a:normAutofit lnSpcReduction="10000"/>
          </a:bodyPr>
          <a:lstStyle>
            <a:defPPr>
              <a:defRPr lang="en-US"/>
            </a:defPPr>
            <a:lvl1pPr marL="265176" indent="-265176">
              <a:spcBef>
                <a:spcPts val="250"/>
              </a:spcBef>
              <a:buClr>
                <a:schemeClr val="accent1"/>
              </a:buClr>
              <a:buSzPct val="80000"/>
              <a:buFont typeface="Wingdings 2"/>
              <a:buChar char=""/>
              <a:defRPr kumimoji="0" sz="2800">
                <a:effectLst/>
              </a:defRPr>
            </a:lvl1pPr>
            <a:lvl2pPr marL="548640" indent="-201168">
              <a:spcBef>
                <a:spcPts val="250"/>
              </a:spcBef>
              <a:buClr>
                <a:schemeClr val="accent1"/>
              </a:buClr>
              <a:buSzPct val="100000"/>
              <a:buFont typeface="Verdana"/>
              <a:buChar char="◦"/>
              <a:defRPr kumimoji="0" sz="2400"/>
            </a:lvl2pPr>
            <a:lvl3pPr marL="786384" indent="-182880">
              <a:spcBef>
                <a:spcPts val="250"/>
              </a:spcBef>
              <a:buClr>
                <a:schemeClr val="accent2">
                  <a:tint val="85000"/>
                  <a:satMod val="285000"/>
                </a:schemeClr>
              </a:buClr>
              <a:buSzPct val="100000"/>
              <a:buFont typeface="Wingdings 2"/>
              <a:buChar char=""/>
              <a:defRPr kumimoji="0" sz="2200"/>
            </a:lvl3pPr>
            <a:lvl4pPr marL="1024128" indent="-182880">
              <a:spcBef>
                <a:spcPts val="230"/>
              </a:spcBef>
              <a:buClr>
                <a:schemeClr val="accent2">
                  <a:tint val="85000"/>
                  <a:satMod val="285000"/>
                </a:schemeClr>
              </a:buClr>
              <a:buSzPct val="112000"/>
              <a:buFont typeface="Verdana"/>
              <a:buChar char="◦"/>
              <a:defRPr kumimoji="0" sz="1900"/>
            </a:lvl4pPr>
            <a:lvl5pPr marL="1280160" indent="-182880">
              <a:spcBef>
                <a:spcPts val="250"/>
              </a:spcBef>
              <a:buClr>
                <a:schemeClr val="accent3">
                  <a:tint val="85000"/>
                  <a:satMod val="275000"/>
                </a:schemeClr>
              </a:buClr>
              <a:buSzPct val="100000"/>
              <a:buFont typeface="Wingdings 2"/>
              <a:buChar char=""/>
              <a:defRPr kumimoji="0"/>
            </a:lvl5pPr>
            <a:lvl6pPr marL="1490472" indent="-182880">
              <a:spcBef>
                <a:spcPts val="250"/>
              </a:spcBef>
              <a:buClr>
                <a:schemeClr val="accent3">
                  <a:tint val="85000"/>
                  <a:satMod val="275000"/>
                </a:schemeClr>
              </a:buClr>
              <a:buSzPct val="100000"/>
              <a:buFont typeface="Verdana"/>
              <a:buChar char="◦"/>
              <a:defRPr kumimoji="0" sz="1700" baseline="0"/>
            </a:lvl6pPr>
            <a:lvl7pPr marL="1700784" indent="-182880">
              <a:spcBef>
                <a:spcPts val="255"/>
              </a:spcBef>
              <a:buClr>
                <a:schemeClr val="accent3">
                  <a:tint val="85000"/>
                  <a:satMod val="275000"/>
                </a:schemeClr>
              </a:buClr>
              <a:buSzPct val="100000"/>
              <a:buFont typeface="Wingdings 2"/>
              <a:buChar char=""/>
              <a:defRPr kumimoji="0" sz="1500"/>
            </a:lvl7pPr>
            <a:lvl8pPr marL="1920240" indent="-182880">
              <a:spcBef>
                <a:spcPts val="257"/>
              </a:spcBef>
              <a:buClr>
                <a:schemeClr val="accent3">
                  <a:tint val="85000"/>
                  <a:satMod val="275000"/>
                </a:schemeClr>
              </a:buClr>
              <a:buSzPct val="100000"/>
              <a:buFont typeface="Verdana"/>
              <a:buChar char="◦"/>
              <a:defRPr kumimoji="0" sz="1500" baseline="0"/>
            </a:lvl8pPr>
            <a:lvl9pPr marL="2148840" indent="-182880">
              <a:spcBef>
                <a:spcPts val="255"/>
              </a:spcBef>
              <a:buClr>
                <a:schemeClr val="accent3">
                  <a:tint val="85000"/>
                  <a:satMod val="275000"/>
                </a:schemeClr>
              </a:buClr>
              <a:buSzPct val="100000"/>
              <a:buFont typeface="Wingdings 2"/>
              <a:buChar char=""/>
              <a:defRPr kumimoji="0" sz="1500"/>
            </a:lvl9pPr>
          </a:lstStyle>
          <a:p>
            <a:endParaRPr lang="en-US" dirty="0"/>
          </a:p>
          <a:p>
            <a:r>
              <a:rPr lang="en-US" sz="1900" dirty="0"/>
              <a:t>Subsidized housing units with support attached.  Access Point network partners offer different types of units with varying levels of support:</a:t>
            </a:r>
          </a:p>
          <a:p>
            <a:endParaRPr lang="en-US" sz="1900" dirty="0"/>
          </a:p>
          <a:p>
            <a:endParaRPr lang="en-US" sz="1900" dirty="0"/>
          </a:p>
          <a:p>
            <a:endParaRPr lang="en-US" sz="1900" dirty="0"/>
          </a:p>
          <a:p>
            <a:endParaRPr lang="en-US" sz="1900" dirty="0"/>
          </a:p>
          <a:p>
            <a:endParaRPr lang="en-US" sz="1900" dirty="0"/>
          </a:p>
          <a:p>
            <a:endParaRPr lang="en-US" sz="1900" dirty="0"/>
          </a:p>
          <a:p>
            <a:pPr marL="347472" lvl="1" indent="0">
              <a:buNone/>
            </a:pPr>
            <a:endParaRPr lang="en-US" sz="1900" dirty="0"/>
          </a:p>
          <a:p>
            <a:pPr marL="347472" lvl="1" indent="0">
              <a:buNone/>
            </a:pPr>
            <a:endParaRPr lang="en-US" sz="1900" dirty="0"/>
          </a:p>
          <a:p>
            <a:r>
              <a:rPr lang="en-US" sz="1900" dirty="0"/>
              <a:t>Housing for people living with serious and persistent mental health and/or addiction challenges</a:t>
            </a:r>
          </a:p>
          <a:p>
            <a:endParaRPr lang="en-US" sz="1900" b="1" dirty="0"/>
          </a:p>
          <a:p>
            <a:r>
              <a:rPr lang="en-US" sz="1900" dirty="0"/>
              <a:t>Located throughout the City of Toronto</a:t>
            </a:r>
          </a:p>
          <a:p>
            <a:pPr marL="0" indent="0">
              <a:buNone/>
            </a:pPr>
            <a:endParaRPr lang="en-US" sz="1900" dirty="0"/>
          </a:p>
          <a:p>
            <a:r>
              <a:rPr lang="en-US" sz="1900" dirty="0"/>
              <a:t>Permanent and Transitional housing options available</a:t>
            </a:r>
          </a:p>
          <a:p>
            <a:pPr marL="0" indent="0">
              <a:buNone/>
            </a:pPr>
            <a:endParaRPr lang="en-US" sz="1900" dirty="0"/>
          </a:p>
          <a:p>
            <a:endParaRPr lang="en-US" dirty="0"/>
          </a:p>
        </p:txBody>
      </p:sp>
      <p:graphicFrame>
        <p:nvGraphicFramePr>
          <p:cNvPr id="4" name="Table 4">
            <a:extLst>
              <a:ext uri="{FF2B5EF4-FFF2-40B4-BE49-F238E27FC236}">
                <a16:creationId xmlns:a16="http://schemas.microsoft.com/office/drawing/2014/main" id="{46F78A89-E514-0B2A-AD1E-5DA120029C6A}"/>
              </a:ext>
            </a:extLst>
          </p:cNvPr>
          <p:cNvGraphicFramePr>
            <a:graphicFrameLocks noGrp="1"/>
          </p:cNvGraphicFramePr>
          <p:nvPr>
            <p:extLst>
              <p:ext uri="{D42A27DB-BD31-4B8C-83A1-F6EECF244321}">
                <p14:modId xmlns:p14="http://schemas.microsoft.com/office/powerpoint/2010/main" val="2849727992"/>
              </p:ext>
            </p:extLst>
          </p:nvPr>
        </p:nvGraphicFramePr>
        <p:xfrm>
          <a:off x="1187625" y="2523074"/>
          <a:ext cx="2952328" cy="1962448"/>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500286798"/>
                    </a:ext>
                  </a:extLst>
                </a:gridCol>
              </a:tblGrid>
              <a:tr h="317351">
                <a:tc>
                  <a:txBody>
                    <a:bodyPr/>
                    <a:lstStyle/>
                    <a:p>
                      <a:pPr algn="ctr"/>
                      <a:r>
                        <a:rPr lang="en-CA" sz="1800" dirty="0"/>
                        <a:t>Unit Types</a:t>
                      </a:r>
                    </a:p>
                  </a:txBody>
                  <a:tcPr/>
                </a:tc>
                <a:extLst>
                  <a:ext uri="{0D108BD9-81ED-4DB2-BD59-A6C34878D82A}">
                    <a16:rowId xmlns:a16="http://schemas.microsoft.com/office/drawing/2014/main" val="379431009"/>
                  </a:ext>
                </a:extLst>
              </a:tr>
              <a:tr h="469614">
                <a:tc>
                  <a:txBody>
                    <a:bodyPr/>
                    <a:lstStyle/>
                    <a:p>
                      <a:r>
                        <a:rPr lang="en-CA" sz="1400" dirty="0"/>
                        <a:t>Shared bedrooms in boarding homes</a:t>
                      </a:r>
                    </a:p>
                  </a:txBody>
                  <a:tcPr/>
                </a:tc>
                <a:extLst>
                  <a:ext uri="{0D108BD9-81ED-4DB2-BD59-A6C34878D82A}">
                    <a16:rowId xmlns:a16="http://schemas.microsoft.com/office/drawing/2014/main" val="2083625964"/>
                  </a:ext>
                </a:extLst>
              </a:tr>
              <a:tr h="469614">
                <a:tc>
                  <a:txBody>
                    <a:bodyPr/>
                    <a:lstStyle/>
                    <a:p>
                      <a:r>
                        <a:rPr lang="en-CA" sz="1400" dirty="0"/>
                        <a:t>Private bedrooms in shared houses</a:t>
                      </a:r>
                    </a:p>
                  </a:txBody>
                  <a:tcPr/>
                </a:tc>
                <a:extLst>
                  <a:ext uri="{0D108BD9-81ED-4DB2-BD59-A6C34878D82A}">
                    <a16:rowId xmlns:a16="http://schemas.microsoft.com/office/drawing/2014/main" val="3255221093"/>
                  </a:ext>
                </a:extLst>
              </a:tr>
              <a:tr h="328730">
                <a:tc>
                  <a:txBody>
                    <a:bodyPr/>
                    <a:lstStyle/>
                    <a:p>
                      <a:r>
                        <a:rPr lang="en-CA" sz="1400" dirty="0"/>
                        <a:t>Individual apartment units</a:t>
                      </a:r>
                    </a:p>
                  </a:txBody>
                  <a:tcPr/>
                </a:tc>
                <a:extLst>
                  <a:ext uri="{0D108BD9-81ED-4DB2-BD59-A6C34878D82A}">
                    <a16:rowId xmlns:a16="http://schemas.microsoft.com/office/drawing/2014/main" val="2145786857"/>
                  </a:ext>
                </a:extLst>
              </a:tr>
              <a:tr h="328730">
                <a:tc>
                  <a:txBody>
                    <a:bodyPr/>
                    <a:lstStyle/>
                    <a:p>
                      <a:r>
                        <a:rPr lang="en-CA" sz="1400" dirty="0"/>
                        <a:t>Family apartment units</a:t>
                      </a:r>
                    </a:p>
                  </a:txBody>
                  <a:tcPr/>
                </a:tc>
                <a:extLst>
                  <a:ext uri="{0D108BD9-81ED-4DB2-BD59-A6C34878D82A}">
                    <a16:rowId xmlns:a16="http://schemas.microsoft.com/office/drawing/2014/main" val="1442147766"/>
                  </a:ext>
                </a:extLst>
              </a:tr>
            </a:tbl>
          </a:graphicData>
        </a:graphic>
      </p:graphicFrame>
      <p:graphicFrame>
        <p:nvGraphicFramePr>
          <p:cNvPr id="5" name="Table 7">
            <a:extLst>
              <a:ext uri="{FF2B5EF4-FFF2-40B4-BE49-F238E27FC236}">
                <a16:creationId xmlns:a16="http://schemas.microsoft.com/office/drawing/2014/main" id="{7EA5A39B-2E78-A856-3D69-BD36B9ADB0E0}"/>
              </a:ext>
            </a:extLst>
          </p:cNvPr>
          <p:cNvGraphicFramePr>
            <a:graphicFrameLocks noGrp="1"/>
          </p:cNvGraphicFramePr>
          <p:nvPr>
            <p:extLst>
              <p:ext uri="{D42A27DB-BD31-4B8C-83A1-F6EECF244321}">
                <p14:modId xmlns:p14="http://schemas.microsoft.com/office/powerpoint/2010/main" val="3515622893"/>
              </p:ext>
            </p:extLst>
          </p:nvPr>
        </p:nvGraphicFramePr>
        <p:xfrm>
          <a:off x="5004048" y="2527765"/>
          <a:ext cx="2016224" cy="1343757"/>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890451389"/>
                    </a:ext>
                  </a:extLst>
                </a:gridCol>
              </a:tblGrid>
              <a:tr h="355287">
                <a:tc>
                  <a:txBody>
                    <a:bodyPr/>
                    <a:lstStyle/>
                    <a:p>
                      <a:pPr algn="ctr"/>
                      <a:r>
                        <a:rPr lang="en-CA" dirty="0"/>
                        <a:t>Levels of Support</a:t>
                      </a:r>
                    </a:p>
                  </a:txBody>
                  <a:tcPr/>
                </a:tc>
                <a:extLst>
                  <a:ext uri="{0D108BD9-81ED-4DB2-BD59-A6C34878D82A}">
                    <a16:rowId xmlns:a16="http://schemas.microsoft.com/office/drawing/2014/main" val="1965089558"/>
                  </a:ext>
                </a:extLst>
              </a:tr>
              <a:tr h="325999">
                <a:tc>
                  <a:txBody>
                    <a:bodyPr/>
                    <a:lstStyle/>
                    <a:p>
                      <a:r>
                        <a:rPr lang="en-CA" sz="1400" dirty="0"/>
                        <a:t>Occasional Support</a:t>
                      </a:r>
                    </a:p>
                  </a:txBody>
                  <a:tcPr/>
                </a:tc>
                <a:extLst>
                  <a:ext uri="{0D108BD9-81ED-4DB2-BD59-A6C34878D82A}">
                    <a16:rowId xmlns:a16="http://schemas.microsoft.com/office/drawing/2014/main" val="2431175724"/>
                  </a:ext>
                </a:extLst>
              </a:tr>
              <a:tr h="325999">
                <a:tc>
                  <a:txBody>
                    <a:bodyPr/>
                    <a:lstStyle/>
                    <a:p>
                      <a:r>
                        <a:rPr lang="en-CA" sz="1400" dirty="0"/>
                        <a:t>Daily Support</a:t>
                      </a:r>
                    </a:p>
                  </a:txBody>
                  <a:tcPr/>
                </a:tc>
                <a:extLst>
                  <a:ext uri="{0D108BD9-81ED-4DB2-BD59-A6C34878D82A}">
                    <a16:rowId xmlns:a16="http://schemas.microsoft.com/office/drawing/2014/main" val="444682402"/>
                  </a:ext>
                </a:extLst>
              </a:tr>
              <a:tr h="325999">
                <a:tc>
                  <a:txBody>
                    <a:bodyPr/>
                    <a:lstStyle/>
                    <a:p>
                      <a:r>
                        <a:rPr lang="en-CA" sz="1400" dirty="0"/>
                        <a:t>24 Hour Support</a:t>
                      </a:r>
                    </a:p>
                  </a:txBody>
                  <a:tcPr/>
                </a:tc>
                <a:extLst>
                  <a:ext uri="{0D108BD9-81ED-4DB2-BD59-A6C34878D82A}">
                    <a16:rowId xmlns:a16="http://schemas.microsoft.com/office/drawing/2014/main" val="3816401985"/>
                  </a:ext>
                </a:extLst>
              </a:tr>
            </a:tbl>
          </a:graphicData>
        </a:graphic>
      </p:graphicFrame>
      <p:pic>
        <p:nvPicPr>
          <p:cNvPr id="10" name="Picture 9" descr="cid:86FBD073-42A3-40E5-BCE6-381FE5C30E2D">
            <a:extLst>
              <a:ext uri="{FF2B5EF4-FFF2-40B4-BE49-F238E27FC236}">
                <a16:creationId xmlns:a16="http://schemas.microsoft.com/office/drawing/2014/main" id="{3375F2F1-006E-F501-C116-B411E9261ECF}"/>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extLst>
      <p:ext uri="{BB962C8B-B14F-4D97-AF65-F5344CB8AC3E}">
        <p14:creationId xmlns:p14="http://schemas.microsoft.com/office/powerpoint/2010/main" val="2860968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27204"/>
            <a:ext cx="8280920" cy="5370147"/>
          </a:xfrm>
          <a:noFill/>
        </p:spPr>
        <p:txBody>
          <a:bodyPr>
            <a:normAutofit/>
          </a:bodyPr>
          <a:lstStyle/>
          <a:p>
            <a:pPr>
              <a:buClr>
                <a:schemeClr val="accent1"/>
              </a:buClr>
              <a:buFont typeface="Arial" panose="020B0604020202020204" pitchFamily="34" charset="0"/>
              <a:buChar char="•"/>
            </a:pPr>
            <a:r>
              <a:rPr lang="en-CA" b="1" u="sng" dirty="0"/>
              <a:t>3 Supportive Housing Initiatives:</a:t>
            </a:r>
            <a:br>
              <a:rPr lang="en-CA" dirty="0"/>
            </a:br>
            <a:endParaRPr lang="en-CA" dirty="0"/>
          </a:p>
          <a:p>
            <a:pPr lvl="1">
              <a:buClr>
                <a:schemeClr val="accent1"/>
              </a:buClr>
              <a:buFont typeface="Arial" panose="020B0604020202020204" pitchFamily="34" charset="0"/>
              <a:buChar char="•"/>
            </a:pPr>
            <a:r>
              <a:rPr lang="en-CA" b="1" dirty="0"/>
              <a:t>Mental Health Supportive Housing</a:t>
            </a:r>
          </a:p>
          <a:p>
            <a:pPr lvl="3">
              <a:buClr>
                <a:schemeClr val="accent1"/>
              </a:buClr>
              <a:buFont typeface="Arial" panose="020B0604020202020204" pitchFamily="34" charset="0"/>
              <a:buChar char="•"/>
            </a:pPr>
            <a:r>
              <a:rPr lang="en-CA" dirty="0"/>
              <a:t>16 years or older</a:t>
            </a:r>
          </a:p>
          <a:p>
            <a:pPr lvl="3">
              <a:buClr>
                <a:schemeClr val="accent1"/>
              </a:buClr>
              <a:buFont typeface="Arial" panose="020B0604020202020204" pitchFamily="34" charset="0"/>
              <a:buChar char="•"/>
            </a:pPr>
            <a:r>
              <a:rPr lang="en-CA" dirty="0"/>
              <a:t>Living with a serious and persistent mental health concern</a:t>
            </a:r>
          </a:p>
          <a:p>
            <a:pPr lvl="3">
              <a:buClr>
                <a:schemeClr val="accent1"/>
              </a:buClr>
              <a:buFont typeface="Arial" panose="020B0604020202020204" pitchFamily="34" charset="0"/>
              <a:buChar char="•"/>
            </a:pPr>
            <a:r>
              <a:rPr lang="en-CA"/>
              <a:t>Eligible </a:t>
            </a:r>
            <a:r>
              <a:rPr lang="en-CA" dirty="0"/>
              <a:t>for housing subsidy</a:t>
            </a:r>
            <a:br>
              <a:rPr lang="en-CA" dirty="0"/>
            </a:br>
            <a:endParaRPr lang="en-CA" dirty="0"/>
          </a:p>
          <a:p>
            <a:pPr lvl="1">
              <a:buClr>
                <a:schemeClr val="accent1"/>
              </a:buClr>
              <a:buFont typeface="Arial" panose="020B0604020202020204" pitchFamily="34" charset="0"/>
              <a:buChar char="•"/>
            </a:pPr>
            <a:r>
              <a:rPr lang="en-CA" b="1" dirty="0"/>
              <a:t>Mental Health and Justice Housing Initiative</a:t>
            </a:r>
          </a:p>
          <a:p>
            <a:pPr lvl="3">
              <a:buClr>
                <a:schemeClr val="accent1"/>
              </a:buClr>
              <a:buFont typeface="Arial" panose="020B0604020202020204" pitchFamily="34" charset="0"/>
              <a:buChar char="•"/>
            </a:pPr>
            <a:r>
              <a:rPr lang="en-CA" dirty="0"/>
              <a:t>16 years or older</a:t>
            </a:r>
          </a:p>
          <a:p>
            <a:pPr lvl="3">
              <a:buClr>
                <a:schemeClr val="accent1"/>
              </a:buClr>
              <a:buFont typeface="Arial" panose="020B0604020202020204" pitchFamily="34" charset="0"/>
              <a:buChar char="•"/>
            </a:pPr>
            <a:r>
              <a:rPr lang="en-CA" dirty="0"/>
              <a:t>Living with a serious and persistent mental health concern</a:t>
            </a:r>
          </a:p>
          <a:p>
            <a:pPr lvl="3">
              <a:buClr>
                <a:schemeClr val="accent1"/>
              </a:buClr>
              <a:buFont typeface="Arial" panose="020B0604020202020204" pitchFamily="34" charset="0"/>
              <a:buChar char="•"/>
            </a:pPr>
            <a:r>
              <a:rPr lang="en-CA" dirty="0"/>
              <a:t>Have current involvement in the criminal justice system at the time of housing intake</a:t>
            </a:r>
          </a:p>
          <a:p>
            <a:pPr lvl="3">
              <a:buClr>
                <a:schemeClr val="accent1"/>
              </a:buClr>
              <a:buFont typeface="Arial" panose="020B0604020202020204" pitchFamily="34" charset="0"/>
              <a:buChar char="•"/>
            </a:pPr>
            <a:r>
              <a:rPr lang="en-CA" dirty="0"/>
              <a:t>Currently homeless or marginally housed</a:t>
            </a:r>
          </a:p>
          <a:p>
            <a:pPr lvl="3">
              <a:buClr>
                <a:schemeClr val="accent1"/>
              </a:buClr>
              <a:buFont typeface="Arial" panose="020B0604020202020204" pitchFamily="34" charset="0"/>
              <a:buChar char="•"/>
            </a:pPr>
            <a:r>
              <a:rPr lang="en-CA" dirty="0"/>
              <a:t>Referred by a MHJI Priority Referrer</a:t>
            </a:r>
            <a:br>
              <a:rPr lang="en-CA" dirty="0"/>
            </a:br>
            <a:endParaRPr lang="en-CA" dirty="0"/>
          </a:p>
          <a:p>
            <a:pPr lvl="1">
              <a:buClr>
                <a:schemeClr val="accent1"/>
              </a:buClr>
              <a:buFont typeface="Arial" panose="020B0604020202020204" pitchFamily="34" charset="0"/>
              <a:buChar char="•"/>
            </a:pPr>
            <a:r>
              <a:rPr lang="en-CA" b="1" dirty="0"/>
              <a:t>Supportive Housing for People with Problematic Substance Use</a:t>
            </a:r>
          </a:p>
          <a:p>
            <a:pPr lvl="3">
              <a:buClr>
                <a:schemeClr val="accent1"/>
              </a:buClr>
              <a:buFont typeface="Arial" panose="020B0604020202020204" pitchFamily="34" charset="0"/>
              <a:buChar char="•"/>
            </a:pPr>
            <a:r>
              <a:rPr lang="en-CA" dirty="0"/>
              <a:t>16 years or older</a:t>
            </a:r>
          </a:p>
          <a:p>
            <a:pPr lvl="3">
              <a:buClr>
                <a:schemeClr val="accent1"/>
              </a:buClr>
              <a:buFont typeface="Arial" panose="020B0604020202020204" pitchFamily="34" charset="0"/>
              <a:buChar char="•"/>
            </a:pPr>
            <a:r>
              <a:rPr lang="en-CA" dirty="0"/>
              <a:t>Have a severe and active substance use challenge</a:t>
            </a:r>
          </a:p>
          <a:p>
            <a:pPr lvl="3">
              <a:buClr>
                <a:schemeClr val="accent1"/>
              </a:buClr>
              <a:buFont typeface="Arial" panose="020B0604020202020204" pitchFamily="34" charset="0"/>
              <a:buChar char="•"/>
            </a:pPr>
            <a:r>
              <a:rPr lang="en-CA" dirty="0"/>
              <a:t>Homeless or marginally housed</a:t>
            </a:r>
          </a:p>
          <a:p>
            <a:pPr lvl="3">
              <a:buClr>
                <a:schemeClr val="accent1"/>
              </a:buClr>
              <a:buFont typeface="Arial" panose="020B0604020202020204" pitchFamily="34" charset="0"/>
              <a:buChar char="•"/>
            </a:pPr>
            <a:r>
              <a:rPr lang="en-CA" dirty="0"/>
              <a:t>High-intensity service user – i.e.: frequent ER visits, Hospital in-patient stays, WMS admissions, contacts with the criminal justice system</a:t>
            </a:r>
          </a:p>
        </p:txBody>
      </p:sp>
      <p:sp>
        <p:nvSpPr>
          <p:cNvPr id="2" name="Title 1"/>
          <p:cNvSpPr>
            <a:spLocks noGrp="1"/>
          </p:cNvSpPr>
          <p:nvPr>
            <p:ph type="title"/>
          </p:nvPr>
        </p:nvSpPr>
        <p:spPr>
          <a:xfrm>
            <a:off x="395536" y="212114"/>
            <a:ext cx="8183880" cy="1051560"/>
          </a:xfrm>
        </p:spPr>
        <p:txBody>
          <a:bodyPr>
            <a:noAutofit/>
          </a:bodyPr>
          <a:lstStyle/>
          <a:p>
            <a:r>
              <a:rPr lang="en-CA" sz="3200" b="1" dirty="0">
                <a:solidFill>
                  <a:srgbClr val="92D050"/>
                </a:solidFill>
                <a:effectLst>
                  <a:outerShdw blurRad="50800" dist="38100" dir="5400000" algn="ctr" rotWithShape="0">
                    <a:schemeClr val="tx1">
                      <a:alpha val="55000"/>
                    </a:schemeClr>
                  </a:outerShdw>
                </a:effectLst>
              </a:rPr>
              <a:t>Supportive Housing</a:t>
            </a:r>
            <a:br>
              <a:rPr lang="en-CA" sz="3200" b="1" dirty="0">
                <a:solidFill>
                  <a:srgbClr val="92D050"/>
                </a:solidFill>
                <a:effectLst>
                  <a:outerShdw blurRad="50800" dist="38100" dir="5400000" algn="ctr" rotWithShape="0">
                    <a:schemeClr val="tx1">
                      <a:alpha val="55000"/>
                    </a:schemeClr>
                  </a:outerShdw>
                </a:effectLst>
              </a:rPr>
            </a:br>
            <a:r>
              <a:rPr lang="en-CA" sz="3200" b="1" dirty="0">
                <a:solidFill>
                  <a:srgbClr val="92D050"/>
                </a:solidFill>
                <a:effectLst>
                  <a:outerShdw blurRad="50800" dist="38100" dir="5400000" algn="ctr" rotWithShape="0">
                    <a:schemeClr val="tx1">
                      <a:alpha val="55000"/>
                    </a:schemeClr>
                  </a:outerShdw>
                </a:effectLst>
              </a:rPr>
              <a:t> Initiatives</a:t>
            </a:r>
          </a:p>
        </p:txBody>
      </p:sp>
      <p:pic>
        <p:nvPicPr>
          <p:cNvPr id="4" name="Picture 3" descr="cid:86FBD073-42A3-40E5-BCE6-381FE5C30E2D">
            <a:extLst>
              <a:ext uri="{FF2B5EF4-FFF2-40B4-BE49-F238E27FC236}">
                <a16:creationId xmlns:a16="http://schemas.microsoft.com/office/drawing/2014/main" id="{5002C0E8-9186-0D8B-6E9F-00DBBA5D8F65}"/>
              </a:ext>
            </a:extLst>
          </p:cNvPr>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extLst>
      <p:ext uri="{BB962C8B-B14F-4D97-AF65-F5344CB8AC3E}">
        <p14:creationId xmlns:p14="http://schemas.microsoft.com/office/powerpoint/2010/main" val="1902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20077"/>
            <a:ext cx="8085584" cy="5040560"/>
          </a:xfrm>
          <a:noFill/>
          <a:ln>
            <a:noFill/>
          </a:ln>
        </p:spPr>
        <p:txBody>
          <a:bodyPr>
            <a:normAutofit fontScale="85000" lnSpcReduction="20000"/>
          </a:bodyPr>
          <a:lstStyle/>
          <a:p>
            <a:pPr>
              <a:buClr>
                <a:schemeClr val="accent1"/>
              </a:buClr>
              <a:buFont typeface="Arial" panose="020B0604020202020204" pitchFamily="34" charset="0"/>
              <a:buChar char="•"/>
            </a:pPr>
            <a:r>
              <a:rPr lang="en-US" sz="2000" dirty="0"/>
              <a:t>Applications are reviewed for completeness, eligibility, and housing selections  </a:t>
            </a:r>
          </a:p>
          <a:p>
            <a:pPr>
              <a:buClr>
                <a:schemeClr val="accent1"/>
              </a:buClr>
              <a:buFont typeface="Arial" panose="020B0604020202020204" pitchFamily="34" charset="0"/>
              <a:buChar char="•"/>
            </a:pPr>
            <a:endParaRPr lang="en-US" sz="2000" dirty="0"/>
          </a:p>
          <a:p>
            <a:pPr>
              <a:buClr>
                <a:schemeClr val="accent1"/>
              </a:buClr>
              <a:buFont typeface="Arial" panose="020B0604020202020204" pitchFamily="34" charset="0"/>
              <a:buChar char="•"/>
            </a:pPr>
            <a:r>
              <a:rPr lang="en-US" sz="2000" dirty="0"/>
              <a:t>If eligible, the applicant is placed on the waitlist for supportive housing. If applicant does not appear eligible for supportive housing, we will suggest other housing options that the applicant may wish to explore</a:t>
            </a:r>
          </a:p>
          <a:p>
            <a:pPr>
              <a:buClr>
                <a:schemeClr val="accent1"/>
              </a:buClr>
              <a:buFont typeface="Arial" panose="020B0604020202020204" pitchFamily="34" charset="0"/>
              <a:buChar char="•"/>
            </a:pPr>
            <a:endParaRPr lang="en-US" sz="2000" dirty="0"/>
          </a:p>
          <a:p>
            <a:pPr>
              <a:buClr>
                <a:schemeClr val="accent1"/>
              </a:buClr>
              <a:buFont typeface="Arial" panose="020B0604020202020204" pitchFamily="34" charset="0"/>
              <a:buChar char="•"/>
            </a:pPr>
            <a:r>
              <a:rPr lang="en-US" sz="2000" dirty="0"/>
              <a:t>The applicant will be provided with their client ID#, and If there are any concerns regarding their housing selection we may offer suggestions or information to improve matching opportunities</a:t>
            </a:r>
          </a:p>
          <a:p>
            <a:pPr>
              <a:buClr>
                <a:schemeClr val="accent1"/>
              </a:buClr>
              <a:buFont typeface="Arial" panose="020B0604020202020204" pitchFamily="34" charset="0"/>
              <a:buChar char="•"/>
            </a:pPr>
            <a:endParaRPr lang="en-US" sz="2000" dirty="0"/>
          </a:p>
          <a:p>
            <a:pPr>
              <a:buClr>
                <a:schemeClr val="accent1"/>
              </a:buClr>
              <a:buFont typeface="Arial" panose="020B0604020202020204" pitchFamily="34" charset="0"/>
              <a:buChar char="•"/>
            </a:pPr>
            <a:r>
              <a:rPr lang="en-US" sz="2000" dirty="0"/>
              <a:t>When the applicant’s name comes up for housing, the applicant is informed of the available housing unit and relevant program information.  If they are interested in the unit, their application will be forwarded to the housing provider through the secure Access Point database.  If they are not interested, we will move onto the next person and contact the applicant when a future housing offer comes available</a:t>
            </a:r>
          </a:p>
          <a:p>
            <a:pPr>
              <a:buClr>
                <a:schemeClr val="accent1"/>
              </a:buClr>
              <a:buFont typeface="Arial" panose="020B0604020202020204" pitchFamily="34" charset="0"/>
              <a:buChar char="•"/>
            </a:pPr>
            <a:endParaRPr lang="en-US" sz="2000" dirty="0"/>
          </a:p>
          <a:p>
            <a:pPr marL="285750" indent="-285750">
              <a:buClr>
                <a:schemeClr val="accent1"/>
              </a:buClr>
              <a:buFont typeface="Arial" panose="020B0604020202020204" pitchFamily="34" charset="0"/>
              <a:buChar char="•"/>
            </a:pPr>
            <a:r>
              <a:rPr lang="en-CA" sz="2000" dirty="0"/>
              <a:t>Applicants are matched to housing based on selections such as support needs, geographic locations and housing types (such as shared accommodations or private apartments)</a:t>
            </a:r>
          </a:p>
          <a:p>
            <a:pPr marL="285750" indent="-285750">
              <a:buClr>
                <a:schemeClr val="accent1"/>
              </a:buClr>
              <a:buFont typeface="Arial" panose="020B0604020202020204" pitchFamily="34" charset="0"/>
              <a:buChar char="•"/>
            </a:pPr>
            <a:endParaRPr lang="en-CA" sz="2000" dirty="0"/>
          </a:p>
          <a:p>
            <a:pPr marL="285750" indent="-285750">
              <a:buClr>
                <a:schemeClr val="accent1"/>
              </a:buClr>
              <a:buFont typeface="Arial" panose="020B0604020202020204" pitchFamily="34" charset="0"/>
              <a:buChar char="•"/>
            </a:pPr>
            <a:r>
              <a:rPr lang="en-CA" sz="2000" dirty="0"/>
              <a:t>Wait times vary for different housing types, level of support and preferred locations </a:t>
            </a:r>
          </a:p>
          <a:p>
            <a:pPr>
              <a:buClr>
                <a:schemeClr val="accent1"/>
              </a:buClr>
              <a:buFont typeface="Arial" panose="020B0604020202020204" pitchFamily="34" charset="0"/>
              <a:buChar char="•"/>
            </a:pPr>
            <a:endParaRPr lang="en-US" sz="2000" dirty="0"/>
          </a:p>
          <a:p>
            <a:endParaRPr lang="en-US" sz="2000" dirty="0"/>
          </a:p>
        </p:txBody>
      </p:sp>
      <p:sp>
        <p:nvSpPr>
          <p:cNvPr id="2" name="Title 1"/>
          <p:cNvSpPr>
            <a:spLocks noGrp="1"/>
          </p:cNvSpPr>
          <p:nvPr>
            <p:ph type="title"/>
          </p:nvPr>
        </p:nvSpPr>
        <p:spPr>
          <a:xfrm>
            <a:off x="2987824" y="224582"/>
            <a:ext cx="5688632" cy="1143000"/>
          </a:xfrm>
        </p:spPr>
        <p:txBody>
          <a:bodyPr>
            <a:normAutofit/>
          </a:bodyPr>
          <a:lstStyle/>
          <a:p>
            <a:r>
              <a:rPr lang="en-US" sz="3200" b="1" dirty="0">
                <a:solidFill>
                  <a:srgbClr val="92D050"/>
                </a:solidFill>
                <a:effectLst>
                  <a:outerShdw blurRad="50800" dist="38100" dir="5400000" algn="ctr" rotWithShape="0">
                    <a:srgbClr val="000000">
                      <a:alpha val="55000"/>
                    </a:srgbClr>
                  </a:outerShdw>
                </a:effectLst>
              </a:rPr>
              <a:t>Applications for </a:t>
            </a:r>
            <a:br>
              <a:rPr lang="en-US" sz="3200" b="1" dirty="0">
                <a:solidFill>
                  <a:srgbClr val="92D050"/>
                </a:solidFill>
                <a:effectLst>
                  <a:outerShdw blurRad="50800" dist="38100" dir="5400000" algn="ctr" rotWithShape="0">
                    <a:srgbClr val="000000">
                      <a:alpha val="55000"/>
                    </a:srgbClr>
                  </a:outerShdw>
                </a:effectLst>
              </a:rPr>
            </a:br>
            <a:r>
              <a:rPr lang="en-US" sz="3200" b="1" dirty="0">
                <a:solidFill>
                  <a:srgbClr val="92D050"/>
                </a:solidFill>
                <a:effectLst>
                  <a:outerShdw blurRad="50800" dist="38100" dir="5400000" algn="ctr" rotWithShape="0">
                    <a:srgbClr val="000000">
                      <a:alpha val="55000"/>
                    </a:srgbClr>
                  </a:outerShdw>
                </a:effectLst>
              </a:rPr>
              <a:t>Supportive Housing</a:t>
            </a:r>
            <a:endParaRPr lang="en-CA" sz="3200" b="1" dirty="0">
              <a:solidFill>
                <a:srgbClr val="92D050"/>
              </a:solidFill>
              <a:effectLst>
                <a:outerShdw blurRad="50800" dist="38100" dir="5400000" algn="ctr" rotWithShape="0">
                  <a:srgbClr val="000000">
                    <a:alpha val="55000"/>
                  </a:srgbClr>
                </a:outerShdw>
              </a:effectLst>
            </a:endParaRPr>
          </a:p>
        </p:txBody>
      </p:sp>
      <p:pic>
        <p:nvPicPr>
          <p:cNvPr id="4" name="Picture 3" descr="cid:86FBD073-42A3-40E5-BCE6-381FE5C30E2D">
            <a:extLst>
              <a:ext uri="{FF2B5EF4-FFF2-40B4-BE49-F238E27FC236}">
                <a16:creationId xmlns:a16="http://schemas.microsoft.com/office/drawing/2014/main" id="{6D9F2AC4-6DB1-3F70-5D1A-DEEE14007405}"/>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07504" y="116632"/>
            <a:ext cx="3240359" cy="1008112"/>
          </a:xfrm>
          <a:prstGeom prst="rect">
            <a:avLst/>
          </a:prstGeom>
          <a:noFill/>
          <a:ln>
            <a:noFill/>
          </a:ln>
        </p:spPr>
      </p:pic>
    </p:spTree>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36be111-4f6a-4c46-a3b7-9d356d7e2c08" xsi:nil="true"/>
    <lcf76f155ced4ddcb4097134ff3c332f xmlns="ab5cf2d3-20ff-4f8b-8ef0-6a0de6651d58">
      <Terms xmlns="http://schemas.microsoft.com/office/infopath/2007/PartnerControls"/>
    </lcf76f155ced4ddcb4097134ff3c332f>
    <MediaLengthInSeconds xmlns="ab5cf2d3-20ff-4f8b-8ef0-6a0de6651d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ADC744C6089C4497A3FBAAEC7C98CD" ma:contentTypeVersion="14" ma:contentTypeDescription="Create a new document." ma:contentTypeScope="" ma:versionID="0a69d3206e64d277b5fb8a232a304224">
  <xsd:schema xmlns:xsd="http://www.w3.org/2001/XMLSchema" xmlns:xs="http://www.w3.org/2001/XMLSchema" xmlns:p="http://schemas.microsoft.com/office/2006/metadata/properties" xmlns:ns2="ab5cf2d3-20ff-4f8b-8ef0-6a0de6651d58" xmlns:ns3="c36be111-4f6a-4c46-a3b7-9d356d7e2c08" targetNamespace="http://schemas.microsoft.com/office/2006/metadata/properties" ma:root="true" ma:fieldsID="70d1d244be33533544d9dfb7ad4a39ee" ns2:_="" ns3:_="">
    <xsd:import namespace="ab5cf2d3-20ff-4f8b-8ef0-6a0de6651d58"/>
    <xsd:import namespace="c36be111-4f6a-4c46-a3b7-9d356d7e2c0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5cf2d3-20ff-4f8b-8ef0-6a0de6651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fd0793f-ea34-4eaa-bd8c-993724d5f9df"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6be111-4f6a-4c46-a3b7-9d356d7e2c0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c6fd87c-0b42-4301-8891-87ad0b18f027}" ma:internalName="TaxCatchAll" ma:showField="CatchAllData" ma:web="c36be111-4f6a-4c46-a3b7-9d356d7e2c0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5ABB45-FD39-4E55-AC0B-00F692ED9DA3}">
  <ds:schemaRefs>
    <ds:schemaRef ds:uri="http://schemas.microsoft.com/office/2006/metadata/properties"/>
    <ds:schemaRef ds:uri="http://schemas.microsoft.com/office/infopath/2007/PartnerControls"/>
    <ds:schemaRef ds:uri="4e517d36-40a8-4778-bca2-d3add740612b"/>
    <ds:schemaRef ds:uri="15018ac1-a511-407c-8a1f-321c14e22a7d"/>
    <ds:schemaRef ds:uri="c36be111-4f6a-4c46-a3b7-9d356d7e2c08"/>
    <ds:schemaRef ds:uri="ab5cf2d3-20ff-4f8b-8ef0-6a0de6651d58"/>
  </ds:schemaRefs>
</ds:datastoreItem>
</file>

<file path=customXml/itemProps2.xml><?xml version="1.0" encoding="utf-8"?>
<ds:datastoreItem xmlns:ds="http://schemas.openxmlformats.org/officeDocument/2006/customXml" ds:itemID="{90AE497A-B252-4E7C-B3C2-48BF423C0F29}">
  <ds:schemaRefs>
    <ds:schemaRef ds:uri="http://schemas.microsoft.com/sharepoint/v3/contenttype/forms"/>
  </ds:schemaRefs>
</ds:datastoreItem>
</file>

<file path=customXml/itemProps3.xml><?xml version="1.0" encoding="utf-8"?>
<ds:datastoreItem xmlns:ds="http://schemas.openxmlformats.org/officeDocument/2006/customXml" ds:itemID="{EAE56873-ABD2-4DB5-822C-57E23EE17E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5cf2d3-20ff-4f8b-8ef0-6a0de6651d58"/>
    <ds:schemaRef ds:uri="c36be111-4f6a-4c46-a3b7-9d356d7e2c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Composite</Template>
  <TotalTime>4912</TotalTime>
  <Words>1274</Words>
  <Application>Microsoft Office PowerPoint</Application>
  <PresentationFormat>On-screen Show (4:3)</PresentationFormat>
  <Paragraphs>149</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Wingdings</vt:lpstr>
      <vt:lpstr>Wingdings 2</vt:lpstr>
      <vt:lpstr>Composite</vt:lpstr>
      <vt:lpstr>The Access Point:  Access to Individual Supports and Supportive  Housing   </vt:lpstr>
      <vt:lpstr>Agenda</vt:lpstr>
      <vt:lpstr>Applying to  The Access Point</vt:lpstr>
      <vt:lpstr>Applying to  The Access Point</vt:lpstr>
      <vt:lpstr>Individual Support Services  Within Our Network</vt:lpstr>
      <vt:lpstr>PowerPoint Presentation</vt:lpstr>
      <vt:lpstr>         Supportive Housing  Within Our Network</vt:lpstr>
      <vt:lpstr>Supportive Housing  Initiatives</vt:lpstr>
      <vt:lpstr>Applications for  Supportive Housing</vt:lpstr>
      <vt:lpstr>Waitlist Management &amp; Status Check-Ins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dc:creator>
  <cp:lastModifiedBy>Lisa Davies</cp:lastModifiedBy>
  <cp:revision>364</cp:revision>
  <cp:lastPrinted>2019-06-12T18:25:32Z</cp:lastPrinted>
  <dcterms:created xsi:type="dcterms:W3CDTF">2012-03-22T14:52:07Z</dcterms:created>
  <dcterms:modified xsi:type="dcterms:W3CDTF">2024-03-26T15:33:01Z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0x01010059ADC744C6089C4497A3FBAAEC7C98CD</vt:lpwstr>
  </property>
  <property fmtid="{D5CDD505-2E9C-101B-9397-08002B2CF9AE}" pid="3" name="MediaServiceImageTags">
    <vt:lpwstr/>
  </property>
  <property fmtid="{D5CDD505-2E9C-101B-9397-08002B2CF9AE}" pid="4" name="Order">
    <vt:r8>77610000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